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 id="2147483762" r:id="rId2"/>
  </p:sldMasterIdLst>
  <p:sldIdLst>
    <p:sldId id="256" r:id="rId3"/>
    <p:sldId id="259" r:id="rId4"/>
    <p:sldId id="260" r:id="rId5"/>
    <p:sldId id="261" r:id="rId6"/>
    <p:sldId id="271" r:id="rId7"/>
    <p:sldId id="258"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794D3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7" d="100"/>
          <a:sy n="77" d="100"/>
        </p:scale>
        <p:origin x="126"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hr-HR"/>
              <a:t>Kliknite da biste uredili stil naslova matrice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57E0CF6C-748E-4B7A-BC8B-3011EF78ED13}" type="datetime1">
              <a:rPr lang="en-US" smtClean="0"/>
              <a:pPr/>
              <a:t>1/29/2021</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73B850FF-6169-4056-8077-06FFA93A5366}"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895861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57E0CF6C-748E-4B7A-BC8B-3011EF78ED13}" type="datetime1">
              <a:rPr lang="en-US" smtClean="0"/>
              <a:pPr/>
              <a:t>1/29/2021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4415330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57E0CF6C-748E-4B7A-BC8B-3011EF78ED13}" type="datetime1">
              <a:rPr lang="en-US" smtClean="0"/>
              <a:pPr/>
              <a:t>1/29/2021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6689975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D0E3D80-E068-4F87-BC6A-7DA37E30F60A}"/>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37366C99-C7A8-4E44-9C8B-30AD0AC7B4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0433A71C-B9C7-4F40-BF35-33370E5A5B51}"/>
              </a:ext>
            </a:extLst>
          </p:cNvPr>
          <p:cNvSpPr>
            <a:spLocks noGrp="1"/>
          </p:cNvSpPr>
          <p:nvPr>
            <p:ph type="dt" sz="half" idx="10"/>
          </p:nvPr>
        </p:nvSpPr>
        <p:spPr/>
        <p:txBody>
          <a:bodyPr/>
          <a:lstStyle/>
          <a:p>
            <a:fld id="{57E0CF6C-748E-4B7A-BC8B-3011EF78ED13}" type="datetime1">
              <a:rPr lang="en-US" smtClean="0"/>
              <a:pPr/>
              <a:t>1/29/2021</a:t>
            </a:fld>
            <a:endParaRPr lang="en-US" dirty="0"/>
          </a:p>
        </p:txBody>
      </p:sp>
      <p:sp>
        <p:nvSpPr>
          <p:cNvPr id="5" name="Rezervirano mjesto podnožja 4">
            <a:extLst>
              <a:ext uri="{FF2B5EF4-FFF2-40B4-BE49-F238E27FC236}">
                <a16:creationId xmlns:a16="http://schemas.microsoft.com/office/drawing/2014/main" id="{9378896C-BFA7-48B1-B2B2-CE022B28867E}"/>
              </a:ext>
            </a:extLst>
          </p:cNvPr>
          <p:cNvSpPr>
            <a:spLocks noGrp="1"/>
          </p:cNvSpPr>
          <p:nvPr>
            <p:ph type="ftr" sz="quarter" idx="11"/>
          </p:nvPr>
        </p:nvSpPr>
        <p:spPr/>
        <p:txBody>
          <a:bodyPr/>
          <a:lstStyle/>
          <a:p>
            <a:endParaRPr lang="en-US" dirty="0"/>
          </a:p>
        </p:txBody>
      </p:sp>
      <p:sp>
        <p:nvSpPr>
          <p:cNvPr id="6" name="Rezervirano mjesto broja slajda 5">
            <a:extLst>
              <a:ext uri="{FF2B5EF4-FFF2-40B4-BE49-F238E27FC236}">
                <a16:creationId xmlns:a16="http://schemas.microsoft.com/office/drawing/2014/main" id="{5FA68682-830E-437E-A45B-B26A6642605F}"/>
              </a:ext>
            </a:extLst>
          </p:cNvPr>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66198629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57E0CF6C-748E-4B7A-BC8B-3011EF78ED13}" type="datetime1">
              <a:rPr lang="en-US" smtClean="0"/>
              <a:pPr/>
              <a:t>1/29/2021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9682142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hr-HR"/>
              <a:t>Kliknite da biste uredili stil naslova matrice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57E0CF6C-748E-4B7A-BC8B-3011EF78ED13}" type="datetime1">
              <a:rPr lang="en-US" smtClean="0"/>
              <a:pPr/>
              <a:t>1/29/2021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514245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57E0CF6C-748E-4B7A-BC8B-3011EF78ED13}" type="datetime1">
              <a:rPr lang="en-US" smtClean="0"/>
              <a:pPr/>
              <a:t>1/29/2021</a:t>
            </a:fld>
            <a:endParaRPr lang="en-US" dirty="0"/>
          </a:p>
        </p:txBody>
      </p:sp>
      <p:sp>
        <p:nvSpPr>
          <p:cNvPr id="6" name="Footer Placeholder 5"/>
          <p:cNvSpPr>
            <a:spLocks noGrp="1"/>
          </p:cNvSpPr>
          <p:nvPr>
            <p:ph type="ftr" sz="quarter" idx="11"/>
          </p:nvPr>
        </p:nvSpPr>
        <p:spPr/>
        <p:txBody>
          <a:bodyPr/>
          <a:lstStyle/>
          <a:p>
            <a:endParaRPr lang="en-US" dirty="0">
              <a:solidFill>
                <a:schemeClr val="tx1">
                  <a:alpha val="60000"/>
                </a:schemeClr>
              </a:solidFill>
            </a:endParaRPr>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95033190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hr-HR"/>
              <a:t>Kliknite da biste uredili matrice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57E0CF6C-748E-4B7A-BC8B-3011EF78ED13}" type="datetime1">
              <a:rPr lang="en-US" smtClean="0"/>
              <a:pPr/>
              <a:t>1/29/2021</a:t>
            </a:fld>
            <a:endParaRPr lang="en-US" dirty="0"/>
          </a:p>
        </p:txBody>
      </p:sp>
      <p:sp>
        <p:nvSpPr>
          <p:cNvPr id="8" name="Footer Placeholder 7"/>
          <p:cNvSpPr>
            <a:spLocks noGrp="1"/>
          </p:cNvSpPr>
          <p:nvPr>
            <p:ph type="ftr" sz="quarter" idx="11"/>
          </p:nvPr>
        </p:nvSpPr>
        <p:spPr/>
        <p:txBody>
          <a:bodyPr/>
          <a:lstStyle/>
          <a:p>
            <a:endParaRPr lang="en-US" dirty="0">
              <a:solidFill>
                <a:schemeClr val="tx1">
                  <a:alpha val="60000"/>
                </a:schemeClr>
              </a:solidFill>
            </a:endParaRPr>
          </a:p>
        </p:txBody>
      </p:sp>
      <p:sp>
        <p:nvSpPr>
          <p:cNvPr id="9" name="Slide Number Placeholder 8"/>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69962824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57E0CF6C-748E-4B7A-BC8B-3011EF78ED13}" type="datetime1">
              <a:rPr lang="en-US" smtClean="0"/>
              <a:pPr/>
              <a:t>1/29/2021</a:t>
            </a:fld>
            <a:endParaRPr lang="en-US" dirty="0"/>
          </a:p>
        </p:txBody>
      </p:sp>
      <p:sp>
        <p:nvSpPr>
          <p:cNvPr id="4" name="Footer Placeholder 3"/>
          <p:cNvSpPr>
            <a:spLocks noGrp="1"/>
          </p:cNvSpPr>
          <p:nvPr>
            <p:ph type="ftr" sz="quarter" idx="11"/>
          </p:nvPr>
        </p:nvSpPr>
        <p:spPr/>
        <p:txBody>
          <a:bodyPr/>
          <a:lstStyle/>
          <a:p>
            <a:endParaRPr lang="en-US" dirty="0">
              <a:solidFill>
                <a:schemeClr val="tx1">
                  <a:alpha val="60000"/>
                </a:schemeClr>
              </a:solidFill>
            </a:endParaRPr>
          </a:p>
        </p:txBody>
      </p:sp>
      <p:sp>
        <p:nvSpPr>
          <p:cNvPr id="5" name="Slide Number Placeholder 4"/>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8046001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0CF6C-748E-4B7A-BC8B-3011EF78ED13}" type="datetime1">
              <a:rPr lang="en-US" smtClean="0"/>
              <a:pPr/>
              <a:t>1/29/2021</a:t>
            </a:fld>
            <a:endParaRPr lang="en-US" dirty="0"/>
          </a:p>
        </p:txBody>
      </p:sp>
      <p:sp>
        <p:nvSpPr>
          <p:cNvPr id="3" name="Footer Placeholder 2"/>
          <p:cNvSpPr>
            <a:spLocks noGrp="1"/>
          </p:cNvSpPr>
          <p:nvPr>
            <p:ph type="ftr" sz="quarter" idx="11"/>
          </p:nvPr>
        </p:nvSpPr>
        <p:spPr/>
        <p:txBody>
          <a:bodyPr/>
          <a:lstStyle/>
          <a:p>
            <a:endParaRPr lang="en-US" dirty="0">
              <a:solidFill>
                <a:schemeClr val="tx1">
                  <a:alpha val="60000"/>
                </a:schemeClr>
              </a:solidFill>
            </a:endParaRPr>
          </a:p>
        </p:txBody>
      </p:sp>
      <p:sp>
        <p:nvSpPr>
          <p:cNvPr id="4" name="Slide Number Placeholder 3"/>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05227439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hr-HR"/>
              <a:t>Kliknite da biste uredili stil naslova matrice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5" name="Date Placeholder 4"/>
          <p:cNvSpPr>
            <a:spLocks noGrp="1"/>
          </p:cNvSpPr>
          <p:nvPr>
            <p:ph type="dt" sz="half" idx="10"/>
          </p:nvPr>
        </p:nvSpPr>
        <p:spPr/>
        <p:txBody>
          <a:bodyPr/>
          <a:lstStyle/>
          <a:p>
            <a:fld id="{57E0CF6C-748E-4B7A-BC8B-3011EF78ED13}" type="datetime1">
              <a:rPr lang="en-US" smtClean="0"/>
              <a:pPr/>
              <a:t>1/29/2021</a:t>
            </a:fld>
            <a:endParaRPr lang="en-US" dirty="0"/>
          </a:p>
        </p:txBody>
      </p:sp>
      <p:sp>
        <p:nvSpPr>
          <p:cNvPr id="6" name="Footer Placeholder 5"/>
          <p:cNvSpPr>
            <a:spLocks noGrp="1"/>
          </p:cNvSpPr>
          <p:nvPr>
            <p:ph type="ftr" sz="quarter" idx="11"/>
          </p:nvPr>
        </p:nvSpPr>
        <p:spPr/>
        <p:txBody>
          <a:bodyPr/>
          <a:lstStyle/>
          <a:p>
            <a:endParaRPr lang="en-US" dirty="0">
              <a:solidFill>
                <a:schemeClr val="tx1">
                  <a:alpha val="60000"/>
                </a:schemeClr>
              </a:solidFill>
            </a:endParaRPr>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28263512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5" name="Date Placeholder 4"/>
          <p:cNvSpPr>
            <a:spLocks noGrp="1"/>
          </p:cNvSpPr>
          <p:nvPr>
            <p:ph type="dt" sz="half" idx="10"/>
          </p:nvPr>
        </p:nvSpPr>
        <p:spPr/>
        <p:txBody>
          <a:bodyPr/>
          <a:lstStyle/>
          <a:p>
            <a:fld id="{57E0CF6C-748E-4B7A-BC8B-3011EF78ED13}" type="datetime1">
              <a:rPr lang="en-US" smtClean="0"/>
              <a:pPr/>
              <a:t>1/29/2021</a:t>
            </a:fld>
            <a:endParaRPr lang="en-US" dirty="0"/>
          </a:p>
        </p:txBody>
      </p:sp>
      <p:sp>
        <p:nvSpPr>
          <p:cNvPr id="6" name="Footer Placeholder 5"/>
          <p:cNvSpPr>
            <a:spLocks noGrp="1"/>
          </p:cNvSpPr>
          <p:nvPr>
            <p:ph type="ftr" sz="quarter" idx="11"/>
          </p:nvPr>
        </p:nvSpPr>
        <p:spPr/>
        <p:txBody>
          <a:bodyPr/>
          <a:lstStyle/>
          <a:p>
            <a:endParaRPr lang="en-US" dirty="0">
              <a:solidFill>
                <a:schemeClr val="tx1">
                  <a:alpha val="60000"/>
                </a:schemeClr>
              </a:solidFill>
            </a:endParaRPr>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66181599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57E0CF6C-748E-4B7A-BC8B-3011EF78ED13}" type="datetime1">
              <a:rPr lang="en-US" smtClean="0"/>
              <a:pPr/>
              <a:t>1/29/2021</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solidFill>
                <a:schemeClr val="tx1">
                  <a:alpha val="60000"/>
                </a:schemeClr>
              </a:solidFill>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46012952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605069B1-ECE2-4C0D-A04F-ECC6048E13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5741596B-FB1A-4146-8637-DE1DB2B235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CAAE7A8D-80AC-4F5D-9E6A-57F2C4E81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0CF6C-748E-4B7A-BC8B-3011EF78ED13}" type="datetime1">
              <a:rPr lang="en-US" smtClean="0"/>
              <a:pPr/>
              <a:t>1/29/2021</a:t>
            </a:fld>
            <a:endParaRPr lang="en-US" dirty="0"/>
          </a:p>
        </p:txBody>
      </p:sp>
      <p:sp>
        <p:nvSpPr>
          <p:cNvPr id="5" name="Rezervirano mjesto podnožja 4">
            <a:extLst>
              <a:ext uri="{FF2B5EF4-FFF2-40B4-BE49-F238E27FC236}">
                <a16:creationId xmlns:a16="http://schemas.microsoft.com/office/drawing/2014/main" id="{D69E4502-6E04-4175-A62F-2FBE5C1DB2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Rezervirano mjesto broja slajda 5">
            <a:extLst>
              <a:ext uri="{FF2B5EF4-FFF2-40B4-BE49-F238E27FC236}">
                <a16:creationId xmlns:a16="http://schemas.microsoft.com/office/drawing/2014/main" id="{43D53537-A170-47CF-A942-3B2BF42B4B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329838801"/>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hr-hr.facebook.com/muzejgrada.pakraca/"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a:extLst>
              <a:ext uri="{FF2B5EF4-FFF2-40B4-BE49-F238E27FC236}">
                <a16:creationId xmlns:a16="http://schemas.microsoft.com/office/drawing/2014/main" id="{1684C18B-E333-4431-B650-3CE0319E02BF}"/>
              </a:ext>
            </a:extLst>
          </p:cNvPr>
          <p:cNvPicPr>
            <a:picLocks noChangeAspect="1"/>
          </p:cNvPicPr>
          <p:nvPr/>
        </p:nvPicPr>
        <p:blipFill rotWithShape="1">
          <a:blip r:embed="rId2">
            <a:alphaModFix amt="40000"/>
          </a:blip>
          <a:srcRect t="10664" b="10664"/>
          <a:stretch/>
        </p:blipFill>
        <p:spPr>
          <a:xfrm>
            <a:off x="20" y="10"/>
            <a:ext cx="12191980" cy="6857990"/>
          </a:xfrm>
          <a:prstGeom prst="rect">
            <a:avLst/>
          </a:prstGeom>
        </p:spPr>
      </p:pic>
      <p:sp>
        <p:nvSpPr>
          <p:cNvPr id="2" name="Naslov 1">
            <a:extLst>
              <a:ext uri="{FF2B5EF4-FFF2-40B4-BE49-F238E27FC236}">
                <a16:creationId xmlns:a16="http://schemas.microsoft.com/office/drawing/2014/main" id="{93265163-EBC4-41E4-8B4B-189DCDDB97C8}"/>
              </a:ext>
            </a:extLst>
          </p:cNvPr>
          <p:cNvSpPr>
            <a:spLocks noGrp="1"/>
          </p:cNvSpPr>
          <p:nvPr>
            <p:ph type="ctrTitle"/>
          </p:nvPr>
        </p:nvSpPr>
        <p:spPr>
          <a:xfrm>
            <a:off x="546100" y="758952"/>
            <a:ext cx="11518900" cy="4041648"/>
          </a:xfrm>
        </p:spPr>
        <p:txBody>
          <a:bodyPr>
            <a:normAutofit/>
          </a:bodyPr>
          <a:lstStyle/>
          <a:p>
            <a:r>
              <a:rPr lang="hr-HR" sz="9600" b="1" dirty="0">
                <a:solidFill>
                  <a:srgbClr val="FFC000"/>
                </a:solidFill>
                <a:latin typeface="Adobe Garamond Pro Bold" panose="02020702060506020403" pitchFamily="18" charset="0"/>
              </a:rPr>
              <a:t>Muzeji u kriznim              situacijama</a:t>
            </a:r>
          </a:p>
        </p:txBody>
      </p:sp>
      <p:sp>
        <p:nvSpPr>
          <p:cNvPr id="3" name="Podnaslov 2">
            <a:extLst>
              <a:ext uri="{FF2B5EF4-FFF2-40B4-BE49-F238E27FC236}">
                <a16:creationId xmlns:a16="http://schemas.microsoft.com/office/drawing/2014/main" id="{BE7726DD-46E6-4102-B95C-6F17C75C698E}"/>
              </a:ext>
            </a:extLst>
          </p:cNvPr>
          <p:cNvSpPr>
            <a:spLocks noGrp="1"/>
          </p:cNvSpPr>
          <p:nvPr>
            <p:ph type="subTitle" idx="1"/>
          </p:nvPr>
        </p:nvSpPr>
        <p:spPr>
          <a:xfrm>
            <a:off x="1261872" y="4800600"/>
            <a:ext cx="9418320" cy="1691640"/>
          </a:xfrm>
        </p:spPr>
        <p:txBody>
          <a:bodyPr>
            <a:normAutofit/>
          </a:bodyPr>
          <a:lstStyle/>
          <a:p>
            <a:r>
              <a:rPr lang="hr-HR" sz="4800" dirty="0">
                <a:solidFill>
                  <a:schemeClr val="tx1"/>
                </a:solidFill>
                <a:latin typeface="Adobe Garamond Pro Bold" panose="02020702060506020403" pitchFamily="18" charset="0"/>
              </a:rPr>
              <a:t>  </a:t>
            </a:r>
            <a:r>
              <a:rPr lang="hr-HR" sz="4800" dirty="0">
                <a:solidFill>
                  <a:srgbClr val="FFC000"/>
                </a:solidFill>
                <a:latin typeface="Adobe Garamond Pro Bold" panose="02020702060506020403" pitchFamily="18" charset="0"/>
              </a:rPr>
              <a:t>Fotografija u  </a:t>
            </a:r>
            <a:r>
              <a:rPr lang="hr-HR" sz="4800" dirty="0" err="1">
                <a:solidFill>
                  <a:srgbClr val="FFC000"/>
                </a:solidFill>
                <a:latin typeface="Adobe Garamond Pro Bold" panose="02020702060506020403" pitchFamily="18" charset="0"/>
              </a:rPr>
              <a:t>kriŽnim</a:t>
            </a:r>
            <a:r>
              <a:rPr lang="hr-HR" sz="4800" dirty="0">
                <a:solidFill>
                  <a:srgbClr val="FFC000"/>
                </a:solidFill>
                <a:latin typeface="Adobe Garamond Pro Bold" panose="02020702060506020403" pitchFamily="18" charset="0"/>
              </a:rPr>
              <a:t>  situacijama</a:t>
            </a:r>
          </a:p>
          <a:p>
            <a:r>
              <a:rPr lang="hr-HR" dirty="0">
                <a:solidFill>
                  <a:schemeClr val="bg2">
                    <a:lumMod val="20000"/>
                    <a:lumOff val="80000"/>
                  </a:schemeClr>
                </a:solidFill>
                <a:latin typeface="Adobe Garamond Pro Bold" panose="02020702060506020403" pitchFamily="18" charset="0"/>
              </a:rPr>
              <a:t>Marijana Kapetanović, majstorica fotografkinja</a:t>
            </a:r>
          </a:p>
          <a:p>
            <a:endParaRPr lang="hr-HR" dirty="0">
              <a:solidFill>
                <a:srgbClr val="FFC000"/>
              </a:solidFill>
              <a:latin typeface="Adobe Garamond Pro Bold" panose="02020702060506020403" pitchFamily="18" charset="0"/>
            </a:endParaRPr>
          </a:p>
        </p:txBody>
      </p:sp>
      <p:pic>
        <p:nvPicPr>
          <p:cNvPr id="5" name="Slika 4">
            <a:extLst>
              <a:ext uri="{FF2B5EF4-FFF2-40B4-BE49-F238E27FC236}">
                <a16:creationId xmlns:a16="http://schemas.microsoft.com/office/drawing/2014/main" id="{EB36D228-AED2-4EFA-941A-57EA7AB7B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024" y="107946"/>
            <a:ext cx="2652255" cy="2389722"/>
          </a:xfrm>
          <a:prstGeom prst="rect">
            <a:avLst/>
          </a:prstGeom>
        </p:spPr>
      </p:pic>
    </p:spTree>
    <p:extLst>
      <p:ext uri="{BB962C8B-B14F-4D97-AF65-F5344CB8AC3E}">
        <p14:creationId xmlns:p14="http://schemas.microsoft.com/office/powerpoint/2010/main" val="271726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A9C8FF-9291-404E-B82E-572400A76567}"/>
              </a:ext>
            </a:extLst>
          </p:cNvPr>
          <p:cNvSpPr>
            <a:spLocks noGrp="1"/>
          </p:cNvSpPr>
          <p:nvPr>
            <p:ph type="ctrTitle"/>
          </p:nvPr>
        </p:nvSpPr>
        <p:spPr/>
        <p:txBody>
          <a:bodyPr>
            <a:normAutofit/>
          </a:bodyPr>
          <a:lstStyle/>
          <a:p>
            <a:r>
              <a:rPr lang="hr-HR" sz="2000" dirty="0">
                <a:latin typeface="Arial Nova" panose="020B0504020202020204" pitchFamily="34" charset="0"/>
              </a:rPr>
              <a:t>U prilogu ove prezentacije, nalaze se digitalizirani fotogrami u </a:t>
            </a:r>
            <a:r>
              <a:rPr lang="hr-HR" sz="2000" dirty="0" err="1">
                <a:latin typeface="Arial Nova" panose="020B0504020202020204" pitchFamily="34" charset="0"/>
              </a:rPr>
              <a:t>jpg</a:t>
            </a:r>
            <a:r>
              <a:rPr lang="hr-HR" sz="2000" dirty="0">
                <a:latin typeface="Arial Nova" panose="020B0504020202020204" pitchFamily="34" charset="0"/>
              </a:rPr>
              <a:t> formatu. Pozivamo vas da </a:t>
            </a:r>
            <a:r>
              <a:rPr lang="hr-HR" sz="2000" dirty="0">
                <a:solidFill>
                  <a:srgbClr val="FFC000"/>
                </a:solidFill>
                <a:latin typeface="Arial Nova" panose="020B0504020202020204" pitchFamily="34" charset="0"/>
              </a:rPr>
              <a:t>digitalizirani fotogram </a:t>
            </a:r>
            <a:r>
              <a:rPr lang="hr-HR" sz="2000" dirty="0">
                <a:latin typeface="Arial Nova" panose="020B0504020202020204" pitchFamily="34" charset="0"/>
              </a:rPr>
              <a:t>preuzmete na svoje računalo te na njemu digitalno intervenirate na način na koji god želite. Također, motiv sa digitaliziranog fotograma možete isprintati ili precrtati te na njemu intervenirati likovnom tehnikom po izboru, a zatim uradak fotografirati. Za koju god tehniku izražavanja se odlučite, svoj uradak pošaljite kao odgovor u digitalne prostore Muzeja grada Pakraca ( odgovor na </a:t>
            </a:r>
            <a:r>
              <a:rPr lang="hr-HR" sz="2000" dirty="0" err="1">
                <a:latin typeface="Arial Nova" panose="020B0504020202020204" pitchFamily="34" charset="0"/>
              </a:rPr>
              <a:t>fb</a:t>
            </a:r>
            <a:r>
              <a:rPr lang="hr-HR" sz="2000" dirty="0">
                <a:latin typeface="Arial Nova" panose="020B0504020202020204" pitchFamily="34" charset="0"/>
              </a:rPr>
              <a:t> post, e-mail </a:t>
            </a:r>
            <a:r>
              <a:rPr lang="hr-HR" sz="2000" dirty="0">
                <a:solidFill>
                  <a:srgbClr val="FFC000"/>
                </a:solidFill>
                <a:latin typeface="Arial Nova" panose="020B0504020202020204" pitchFamily="34" charset="0"/>
              </a:rPr>
              <a:t>Muzeja grada Pakraca </a:t>
            </a:r>
            <a:r>
              <a:rPr lang="hr-HR" sz="2000" dirty="0">
                <a:latin typeface="Arial Nova" panose="020B0504020202020204" pitchFamily="34" charset="0"/>
              </a:rPr>
              <a:t>)</a:t>
            </a:r>
          </a:p>
        </p:txBody>
      </p:sp>
      <p:sp>
        <p:nvSpPr>
          <p:cNvPr id="3" name="Podnaslov 2">
            <a:extLst>
              <a:ext uri="{FF2B5EF4-FFF2-40B4-BE49-F238E27FC236}">
                <a16:creationId xmlns:a16="http://schemas.microsoft.com/office/drawing/2014/main" id="{88155098-4F72-44FB-85A3-C9EA31448C9B}"/>
              </a:ext>
            </a:extLst>
          </p:cNvPr>
          <p:cNvSpPr>
            <a:spLocks noGrp="1"/>
          </p:cNvSpPr>
          <p:nvPr>
            <p:ph type="subTitle" idx="1"/>
          </p:nvPr>
        </p:nvSpPr>
        <p:spPr>
          <a:xfrm>
            <a:off x="1386840" y="4800600"/>
            <a:ext cx="9418320" cy="767443"/>
          </a:xfrm>
        </p:spPr>
        <p:txBody>
          <a:bodyPr>
            <a:normAutofit/>
          </a:bodyPr>
          <a:lstStyle/>
          <a:p>
            <a:r>
              <a:rPr lang="hr-HR" sz="1200" b="1" i="0" dirty="0">
                <a:solidFill>
                  <a:srgbClr val="EEEEEE"/>
                </a:solidFill>
                <a:effectLst/>
                <a:latin typeface="Libre Franklin"/>
                <a:hlinkClick r:id="rId2"/>
              </a:rPr>
              <a:t>https://hr-hr.facebook.com/muzejgrada.pakraca/</a:t>
            </a:r>
            <a:endParaRPr lang="hr-HR" sz="1200" b="1" i="0" dirty="0">
              <a:solidFill>
                <a:srgbClr val="EEEEEE"/>
              </a:solidFill>
              <a:effectLst/>
              <a:latin typeface="Libre Franklin"/>
            </a:endParaRPr>
          </a:p>
          <a:p>
            <a:r>
              <a:rPr lang="hr-HR" sz="1200" b="0" i="0" dirty="0">
                <a:solidFill>
                  <a:srgbClr val="EEEEEE"/>
                </a:solidFill>
                <a:effectLst/>
                <a:latin typeface="Libre Franklin"/>
              </a:rPr>
              <a:t>email: </a:t>
            </a:r>
            <a:r>
              <a:rPr lang="hr-HR" sz="1200" b="1" i="0" dirty="0">
                <a:solidFill>
                  <a:srgbClr val="EEEEEE"/>
                </a:solidFill>
                <a:effectLst/>
                <a:latin typeface="Libre Franklin"/>
              </a:rPr>
              <a:t>muzej@pakrac.hr</a:t>
            </a:r>
            <a:endParaRPr lang="hr-HR" sz="1600" dirty="0">
              <a:latin typeface="Arial Nova" panose="020B0504020202020204" pitchFamily="34" charset="0"/>
            </a:endParaRPr>
          </a:p>
          <a:p>
            <a:endParaRPr lang="hr-HR" dirty="0">
              <a:latin typeface="Arial Nova" panose="020B0504020202020204" pitchFamily="34" charset="0"/>
            </a:endParaRPr>
          </a:p>
        </p:txBody>
      </p:sp>
    </p:spTree>
    <p:extLst>
      <p:ext uri="{BB962C8B-B14F-4D97-AF65-F5344CB8AC3E}">
        <p14:creationId xmlns:p14="http://schemas.microsoft.com/office/powerpoint/2010/main" val="1602548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13">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6CDEED4B-5661-4EE7-B489-9B687EA74C0C}"/>
              </a:ext>
            </a:extLst>
          </p:cNvPr>
          <p:cNvSpPr>
            <a:spLocks noGrp="1"/>
          </p:cNvSpPr>
          <p:nvPr>
            <p:ph type="ctrTitle"/>
          </p:nvPr>
        </p:nvSpPr>
        <p:spPr>
          <a:xfrm>
            <a:off x="944183" y="5181599"/>
            <a:ext cx="10156435" cy="1173481"/>
          </a:xfrm>
        </p:spPr>
        <p:txBody>
          <a:bodyPr>
            <a:normAutofit/>
          </a:bodyPr>
          <a:lstStyle/>
          <a:p>
            <a:r>
              <a:rPr lang="hr-HR" sz="2000" dirty="0">
                <a:latin typeface="Arial Nova" panose="020B0504020202020204" pitchFamily="34" charset="0"/>
              </a:rPr>
              <a:t>Boris </a:t>
            </a:r>
            <a:r>
              <a:rPr lang="hr-HR" sz="2000" dirty="0" err="1">
                <a:latin typeface="Arial Nova" panose="020B0504020202020204" pitchFamily="34" charset="0"/>
              </a:rPr>
              <a:t>Vidiček</a:t>
            </a:r>
            <a:r>
              <a:rPr lang="hr-HR" sz="2000" dirty="0">
                <a:latin typeface="Arial Nova" panose="020B0504020202020204" pitchFamily="34" charset="0"/>
              </a:rPr>
              <a:t>, učenik                                                        Željko Sović, </a:t>
            </a:r>
            <a:r>
              <a:rPr lang="hr-HR" sz="2000" dirty="0" err="1">
                <a:latin typeface="Arial Nova" panose="020B0504020202020204" pitchFamily="34" charset="0"/>
              </a:rPr>
              <a:t>mag.ing.arch</a:t>
            </a:r>
            <a:r>
              <a:rPr lang="hr-HR" sz="2000" dirty="0">
                <a:latin typeface="Arial Nova" panose="020B0504020202020204" pitchFamily="34" charset="0"/>
              </a:rPr>
              <a:t>.</a:t>
            </a:r>
          </a:p>
        </p:txBody>
      </p:sp>
      <p:sp>
        <p:nvSpPr>
          <p:cNvPr id="3" name="Podnaslov 2">
            <a:extLst>
              <a:ext uri="{FF2B5EF4-FFF2-40B4-BE49-F238E27FC236}">
                <a16:creationId xmlns:a16="http://schemas.microsoft.com/office/drawing/2014/main" id="{D29BF65E-2E88-41BB-8CEB-0BCA8CCD6FB2}"/>
              </a:ext>
            </a:extLst>
          </p:cNvPr>
          <p:cNvSpPr>
            <a:spLocks noGrp="1"/>
          </p:cNvSpPr>
          <p:nvPr>
            <p:ph type="subTitle" idx="1"/>
          </p:nvPr>
        </p:nvSpPr>
        <p:spPr>
          <a:xfrm flipV="1">
            <a:off x="627899" y="6821798"/>
            <a:ext cx="9765571" cy="45719"/>
          </a:xfrm>
        </p:spPr>
        <p:txBody>
          <a:bodyPr>
            <a:normAutofit fontScale="25000" lnSpcReduction="20000"/>
          </a:bodyPr>
          <a:lstStyle/>
          <a:p>
            <a:endParaRPr lang="hr-HR" sz="1600" dirty="0"/>
          </a:p>
        </p:txBody>
      </p:sp>
      <p:pic>
        <p:nvPicPr>
          <p:cNvPr id="5" name="Slika 4" descr="Slika na kojoj se prikazuje tekst&#10;&#10;Opis je automatski generiran">
            <a:extLst>
              <a:ext uri="{FF2B5EF4-FFF2-40B4-BE49-F238E27FC236}">
                <a16:creationId xmlns:a16="http://schemas.microsoft.com/office/drawing/2014/main" id="{F5085C9C-EC3D-4D3E-A79C-1E7622EFE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522" y="13073"/>
            <a:ext cx="3702660" cy="4936880"/>
          </a:xfrm>
          <a:prstGeom prst="rect">
            <a:avLst/>
          </a:prstGeom>
        </p:spPr>
      </p:pic>
      <p:pic>
        <p:nvPicPr>
          <p:cNvPr id="7" name="Slika 6" descr="Slika na kojoj se prikazuje strijela&#10;&#10;Opis je automatski generiran">
            <a:extLst>
              <a:ext uri="{FF2B5EF4-FFF2-40B4-BE49-F238E27FC236}">
                <a16:creationId xmlns:a16="http://schemas.microsoft.com/office/drawing/2014/main" id="{B83FB232-1850-40D2-B926-C04A48B16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129" y="13072"/>
            <a:ext cx="3702659" cy="4936879"/>
          </a:xfrm>
          <a:prstGeom prst="rect">
            <a:avLst/>
          </a:prstGeom>
        </p:spPr>
      </p:pic>
      <p:sp>
        <p:nvSpPr>
          <p:cNvPr id="4" name="Dijagram toka: Poveznik 3">
            <a:extLst>
              <a:ext uri="{FF2B5EF4-FFF2-40B4-BE49-F238E27FC236}">
                <a16:creationId xmlns:a16="http://schemas.microsoft.com/office/drawing/2014/main" id="{6FB61FB7-5F97-474C-9F8F-36BC2281D22E}"/>
              </a:ext>
            </a:extLst>
          </p:cNvPr>
          <p:cNvSpPr/>
          <p:nvPr/>
        </p:nvSpPr>
        <p:spPr>
          <a:xfrm>
            <a:off x="3983277" y="6510527"/>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Dijagram toka: Poveznik 5">
            <a:extLst>
              <a:ext uri="{FF2B5EF4-FFF2-40B4-BE49-F238E27FC236}">
                <a16:creationId xmlns:a16="http://schemas.microsoft.com/office/drawing/2014/main" id="{783D40ED-E216-4A5D-84A1-925899731B8D}"/>
              </a:ext>
            </a:extLst>
          </p:cNvPr>
          <p:cNvSpPr/>
          <p:nvPr/>
        </p:nvSpPr>
        <p:spPr>
          <a:xfrm>
            <a:off x="5282085" y="6355080"/>
            <a:ext cx="457200" cy="420999"/>
          </a:xfrm>
          <a:prstGeom prst="flowChartConnector">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4087299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74B5757-DEF6-4992-8BC1-3C5637B36ED2}"/>
              </a:ext>
            </a:extLst>
          </p:cNvPr>
          <p:cNvSpPr>
            <a:spLocks noGrp="1"/>
          </p:cNvSpPr>
          <p:nvPr>
            <p:ph type="ctrTitle"/>
          </p:nvPr>
        </p:nvSpPr>
        <p:spPr/>
        <p:txBody>
          <a:bodyPr>
            <a:normAutofit/>
          </a:bodyPr>
          <a:lstStyle/>
          <a:p>
            <a:r>
              <a:rPr lang="hr-HR" sz="2800" dirty="0">
                <a:latin typeface="Arial Nova" panose="020B0504020202020204" pitchFamily="34" charset="0"/>
              </a:rPr>
              <a:t>Muzeji u </a:t>
            </a:r>
            <a:r>
              <a:rPr lang="hr-HR" sz="2800" dirty="0" err="1">
                <a:solidFill>
                  <a:srgbClr val="FFC000"/>
                </a:solidFill>
                <a:latin typeface="Arial Nova" panose="020B0504020202020204" pitchFamily="34" charset="0"/>
              </a:rPr>
              <a:t>kriZnim</a:t>
            </a:r>
            <a:r>
              <a:rPr lang="hr-HR" sz="2800" dirty="0">
                <a:latin typeface="Arial Nova" panose="020B0504020202020204" pitchFamily="34" charset="0"/>
              </a:rPr>
              <a:t> </a:t>
            </a:r>
            <a:r>
              <a:rPr lang="hr-HR" sz="2800" dirty="0" err="1">
                <a:latin typeface="Arial Nova" panose="020B0504020202020204" pitchFamily="34" charset="0"/>
              </a:rPr>
              <a:t>sitacijama</a:t>
            </a:r>
            <a:r>
              <a:rPr lang="hr-HR" sz="2800" dirty="0">
                <a:latin typeface="Arial Nova" panose="020B0504020202020204" pitchFamily="34" charset="0"/>
              </a:rPr>
              <a:t>.</a:t>
            </a:r>
            <a:br>
              <a:rPr lang="hr-HR" sz="2800" dirty="0">
                <a:latin typeface="Arial Nova" panose="020B0504020202020204" pitchFamily="34" charset="0"/>
              </a:rPr>
            </a:br>
            <a:r>
              <a:rPr lang="hr-HR" sz="2800" dirty="0">
                <a:latin typeface="Arial Nova" panose="020B0504020202020204" pitchFamily="34" charset="0"/>
              </a:rPr>
              <a:t>Fotografija u </a:t>
            </a:r>
            <a:r>
              <a:rPr lang="hr-HR" sz="2800" dirty="0" err="1">
                <a:solidFill>
                  <a:srgbClr val="FFC000"/>
                </a:solidFill>
                <a:latin typeface="Arial Nova" panose="020B0504020202020204" pitchFamily="34" charset="0"/>
              </a:rPr>
              <a:t>kriŽnim</a:t>
            </a:r>
            <a:r>
              <a:rPr lang="hr-HR" sz="2800" dirty="0">
                <a:latin typeface="Arial Nova" panose="020B0504020202020204" pitchFamily="34" charset="0"/>
              </a:rPr>
              <a:t> </a:t>
            </a:r>
            <a:r>
              <a:rPr lang="hr-HR" sz="2800" dirty="0" err="1">
                <a:latin typeface="Arial Nova" panose="020B0504020202020204" pitchFamily="34" charset="0"/>
              </a:rPr>
              <a:t>sitacijama</a:t>
            </a:r>
            <a:r>
              <a:rPr lang="hr-HR" sz="2800" dirty="0">
                <a:latin typeface="Arial Nova" panose="020B0504020202020204" pitchFamily="34" charset="0"/>
              </a:rPr>
              <a:t>.</a:t>
            </a:r>
            <a:br>
              <a:rPr lang="hr-HR" sz="2800" dirty="0">
                <a:latin typeface="Arial Nova" panose="020B0504020202020204" pitchFamily="34" charset="0"/>
              </a:rPr>
            </a:br>
            <a:r>
              <a:rPr lang="hr-HR" sz="2800" dirty="0">
                <a:latin typeface="Arial Nova" panose="020B0504020202020204" pitchFamily="34" charset="0"/>
              </a:rPr>
              <a:t>Publika u </a:t>
            </a:r>
            <a:r>
              <a:rPr lang="hr-HR" sz="2800" dirty="0" err="1">
                <a:solidFill>
                  <a:srgbClr val="FFC000"/>
                </a:solidFill>
                <a:latin typeface="Arial Nova" panose="020B0504020202020204" pitchFamily="34" charset="0"/>
              </a:rPr>
              <a:t>krUŽnim</a:t>
            </a:r>
            <a:r>
              <a:rPr lang="hr-HR" sz="2800" dirty="0">
                <a:latin typeface="Arial Nova" panose="020B0504020202020204" pitchFamily="34" charset="0"/>
              </a:rPr>
              <a:t> situacijama.</a:t>
            </a:r>
            <a:br>
              <a:rPr lang="hr-HR" sz="2800" dirty="0">
                <a:latin typeface="Arial Nova" panose="020B0504020202020204" pitchFamily="34" charset="0"/>
              </a:rPr>
            </a:br>
            <a:r>
              <a:rPr lang="hr-HR" sz="2800" dirty="0">
                <a:latin typeface="Arial Nova" panose="020B0504020202020204" pitchFamily="34" charset="0"/>
              </a:rPr>
              <a:t> </a:t>
            </a:r>
          </a:p>
        </p:txBody>
      </p:sp>
      <p:sp>
        <p:nvSpPr>
          <p:cNvPr id="3" name="Podnaslov 2">
            <a:extLst>
              <a:ext uri="{FF2B5EF4-FFF2-40B4-BE49-F238E27FC236}">
                <a16:creationId xmlns:a16="http://schemas.microsoft.com/office/drawing/2014/main" id="{745E0176-591C-4E08-B8D7-BBB1CB5F17AB}"/>
              </a:ext>
            </a:extLst>
          </p:cNvPr>
          <p:cNvSpPr>
            <a:spLocks noGrp="1"/>
          </p:cNvSpPr>
          <p:nvPr>
            <p:ph type="subTitle" idx="1"/>
          </p:nvPr>
        </p:nvSpPr>
        <p:spPr/>
        <p:txBody>
          <a:bodyPr/>
          <a:lstStyle/>
          <a:p>
            <a:r>
              <a:rPr lang="hr-HR" dirty="0">
                <a:solidFill>
                  <a:srgbClr val="FFC000"/>
                </a:solidFill>
              </a:rPr>
              <a:t>Hvala vam </a:t>
            </a:r>
            <a:r>
              <a:rPr lang="hr-HR" dirty="0">
                <a:solidFill>
                  <a:schemeClr val="tx1"/>
                </a:solidFill>
              </a:rPr>
              <a:t>što se bili </a:t>
            </a:r>
            <a:r>
              <a:rPr lang="hr-HR" dirty="0" err="1">
                <a:solidFill>
                  <a:schemeClr val="tx1"/>
                </a:solidFill>
              </a:rPr>
              <a:t>sukreativni</a:t>
            </a:r>
            <a:r>
              <a:rPr lang="hr-HR" dirty="0">
                <a:solidFill>
                  <a:schemeClr val="tx1"/>
                </a:solidFill>
              </a:rPr>
              <a:t> dio Noći muzeja u Muzeju grada Pakraca. </a:t>
            </a:r>
            <a:r>
              <a:rPr lang="hr-HR" dirty="0">
                <a:solidFill>
                  <a:srgbClr val="FFC000"/>
                </a:solidFill>
              </a:rPr>
              <a:t>Narančasti krug </a:t>
            </a:r>
            <a:r>
              <a:rPr lang="hr-HR" dirty="0">
                <a:solidFill>
                  <a:schemeClr val="tx1"/>
                </a:solidFill>
              </a:rPr>
              <a:t>kreativnosti i podrške.</a:t>
            </a:r>
          </a:p>
        </p:txBody>
      </p:sp>
    </p:spTree>
    <p:extLst>
      <p:ext uri="{BB962C8B-B14F-4D97-AF65-F5344CB8AC3E}">
        <p14:creationId xmlns:p14="http://schemas.microsoft.com/office/powerpoint/2010/main" val="104927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0625A0-849A-4D97-8400-D48D3D1DC7E0}"/>
              </a:ext>
            </a:extLst>
          </p:cNvPr>
          <p:cNvSpPr>
            <a:spLocks noGrp="1"/>
          </p:cNvSpPr>
          <p:nvPr>
            <p:ph type="ctrTitle"/>
          </p:nvPr>
        </p:nvSpPr>
        <p:spPr>
          <a:xfrm>
            <a:off x="1261872" y="758952"/>
            <a:ext cx="10371328" cy="4041648"/>
          </a:xfrm>
        </p:spPr>
        <p:txBody>
          <a:bodyPr>
            <a:normAutofit/>
          </a:bodyPr>
          <a:lstStyle/>
          <a:p>
            <a:r>
              <a:rPr lang="hr-HR" sz="3200" b="1" i="0" dirty="0">
                <a:solidFill>
                  <a:srgbClr val="FFC000"/>
                </a:solidFill>
                <a:effectLst/>
                <a:latin typeface="Arial Nova" panose="020B0504020202020204" pitchFamily="34" charset="0"/>
              </a:rPr>
              <a:t>muzej</a:t>
            </a:r>
            <a:r>
              <a:rPr lang="hr-HR" sz="3200" b="0" i="0" dirty="0">
                <a:solidFill>
                  <a:srgbClr val="212529"/>
                </a:solidFill>
                <a:effectLst/>
                <a:latin typeface="Arial Nova" panose="020B0504020202020204" pitchFamily="34" charset="0"/>
              </a:rPr>
              <a:t> </a:t>
            </a:r>
            <a:r>
              <a:rPr lang="hr-HR" sz="3200" b="0" i="0" dirty="0">
                <a:solidFill>
                  <a:schemeClr val="tx1">
                    <a:lumMod val="95000"/>
                  </a:schemeClr>
                </a:solidFill>
                <a:effectLst/>
                <a:latin typeface="Arial Nova" panose="020B0504020202020204" pitchFamily="34" charset="0"/>
              </a:rPr>
              <a:t>(od grčkoga </a:t>
            </a:r>
            <a:r>
              <a:rPr lang="el-GR" sz="3200" b="0" i="1" dirty="0">
                <a:solidFill>
                  <a:schemeClr val="tx1">
                    <a:lumMod val="95000"/>
                  </a:schemeClr>
                </a:solidFill>
                <a:effectLst/>
                <a:latin typeface="Arial Nova" panose="020B0504020202020204" pitchFamily="34" charset="0"/>
              </a:rPr>
              <a:t>μ</a:t>
            </a:r>
            <a:r>
              <a:rPr lang="hr-HR" sz="3200" b="0" i="1" dirty="0">
                <a:solidFill>
                  <a:schemeClr val="tx1">
                    <a:lumMod val="95000"/>
                  </a:schemeClr>
                </a:solidFill>
                <a:effectLst/>
                <a:latin typeface="Arial Nova" panose="020B0504020202020204" pitchFamily="34" charset="0"/>
              </a:rPr>
              <a:t>o</a:t>
            </a:r>
            <a:r>
              <a:rPr lang="el-GR" sz="3200" b="0" i="1" dirty="0">
                <a:solidFill>
                  <a:schemeClr val="tx1">
                    <a:lumMod val="95000"/>
                  </a:schemeClr>
                </a:solidFill>
                <a:effectLst/>
                <a:latin typeface="Arial Nova" panose="020B0504020202020204" pitchFamily="34" charset="0"/>
              </a:rPr>
              <a:t>υσεῖ</a:t>
            </a:r>
            <a:r>
              <a:rPr lang="hr-HR" sz="3200" b="0" i="1" dirty="0">
                <a:solidFill>
                  <a:schemeClr val="tx1">
                    <a:lumMod val="95000"/>
                  </a:schemeClr>
                </a:solidFill>
                <a:effectLst/>
                <a:latin typeface="Arial Nova" panose="020B0504020202020204" pitchFamily="34" charset="0"/>
              </a:rPr>
              <a:t>o</a:t>
            </a:r>
            <a:r>
              <a:rPr lang="el-GR" sz="3200" b="0" i="1" dirty="0">
                <a:solidFill>
                  <a:schemeClr val="tx1">
                    <a:lumMod val="95000"/>
                  </a:schemeClr>
                </a:solidFill>
                <a:effectLst/>
                <a:latin typeface="Arial Nova" panose="020B0504020202020204" pitchFamily="34" charset="0"/>
              </a:rPr>
              <a:t>ν:</a:t>
            </a:r>
            <a:r>
              <a:rPr lang="el-GR" sz="3200" b="0" i="0" dirty="0">
                <a:solidFill>
                  <a:schemeClr val="tx1">
                    <a:lumMod val="95000"/>
                  </a:schemeClr>
                </a:solidFill>
                <a:effectLst/>
                <a:latin typeface="Arial Nova" panose="020B0504020202020204" pitchFamily="34" charset="0"/>
              </a:rPr>
              <a:t> </a:t>
            </a:r>
            <a:r>
              <a:rPr lang="hr-HR" sz="3200" b="0" i="0" dirty="0">
                <a:solidFill>
                  <a:schemeClr val="tx1">
                    <a:lumMod val="95000"/>
                  </a:schemeClr>
                </a:solidFill>
                <a:effectLst/>
                <a:latin typeface="Arial Nova" panose="020B0504020202020204" pitchFamily="34" charset="0"/>
              </a:rPr>
              <a:t>sjedište muza), u helenističko doba sastajalište umjetnika i znanstvenika, a od kraja srednjega vijeka naziv za zgradu u kojoj se pohranjuju kulturno-povijesni ili umjetnički predmeti. Danas ustanova ili zgrada u kojoj se čuvaju, proučavaju i po određenom sustavu (kronološki ili tematski) izlažu zbirke starina i umjetnina, prirodoznanstvenih , tehničkih i sličnih predmeta. </a:t>
            </a:r>
            <a:endParaRPr lang="hr-HR" sz="3200" dirty="0">
              <a:solidFill>
                <a:schemeClr val="tx1">
                  <a:lumMod val="95000"/>
                </a:schemeClr>
              </a:solidFill>
              <a:latin typeface="Arial Nova" panose="020B0504020202020204" pitchFamily="34" charset="0"/>
            </a:endParaRPr>
          </a:p>
        </p:txBody>
      </p:sp>
      <p:sp>
        <p:nvSpPr>
          <p:cNvPr id="3" name="Podnaslov 2">
            <a:extLst>
              <a:ext uri="{FF2B5EF4-FFF2-40B4-BE49-F238E27FC236}">
                <a16:creationId xmlns:a16="http://schemas.microsoft.com/office/drawing/2014/main" id="{F6F2C106-B1C0-4BCF-8A9B-AD86F29C8758}"/>
              </a:ext>
            </a:extLst>
          </p:cNvPr>
          <p:cNvSpPr>
            <a:spLocks noGrp="1"/>
          </p:cNvSpPr>
          <p:nvPr>
            <p:ph type="subTitle" idx="1"/>
          </p:nvPr>
        </p:nvSpPr>
        <p:spPr/>
        <p:txBody>
          <a:bodyPr/>
          <a:lstStyle/>
          <a:p>
            <a:pPr algn="l"/>
            <a:r>
              <a:rPr lang="hr-HR" b="1" i="0" dirty="0">
                <a:solidFill>
                  <a:srgbClr val="FFC000"/>
                </a:solidFill>
                <a:effectLst/>
                <a:latin typeface="Arial Nova" panose="020B0504020202020204" pitchFamily="34" charset="0"/>
              </a:rPr>
              <a:t>kriza</a:t>
            </a:r>
            <a:r>
              <a:rPr lang="hr-HR" b="0" i="0" dirty="0">
                <a:solidFill>
                  <a:srgbClr val="212529"/>
                </a:solidFill>
                <a:effectLst/>
                <a:latin typeface="Arial Nova" panose="020B0504020202020204" pitchFamily="34" charset="0"/>
              </a:rPr>
              <a:t> </a:t>
            </a:r>
            <a:r>
              <a:rPr lang="hr-HR" b="0" i="0" dirty="0">
                <a:solidFill>
                  <a:schemeClr val="tx1"/>
                </a:solidFill>
                <a:effectLst/>
                <a:latin typeface="Arial Nova" panose="020B0504020202020204" pitchFamily="34" charset="0"/>
              </a:rPr>
              <a:t>(</a:t>
            </a:r>
            <a:r>
              <a:rPr lang="hr-HR" dirty="0">
                <a:solidFill>
                  <a:schemeClr val="tx1"/>
                </a:solidFill>
                <a:latin typeface="Arial Nova" panose="020B0504020202020204" pitchFamily="34" charset="0"/>
              </a:rPr>
              <a:t> od </a:t>
            </a:r>
            <a:r>
              <a:rPr lang="hr-HR" b="0" i="0" dirty="0">
                <a:solidFill>
                  <a:schemeClr val="tx1"/>
                </a:solidFill>
                <a:effectLst/>
                <a:latin typeface="Arial Nova" panose="020B0504020202020204" pitchFamily="34" charset="0"/>
              </a:rPr>
              <a:t>grčkog </a:t>
            </a:r>
            <a:r>
              <a:rPr lang="el-GR" b="0" i="1" dirty="0">
                <a:solidFill>
                  <a:schemeClr val="tx1"/>
                </a:solidFill>
                <a:effectLst/>
                <a:latin typeface="Arial Nova" panose="020B0504020202020204" pitchFamily="34" charset="0"/>
              </a:rPr>
              <a:t>ϰρίσ</a:t>
            </a:r>
            <a:r>
              <a:rPr lang="hr-HR" b="0" i="1" dirty="0">
                <a:solidFill>
                  <a:schemeClr val="tx1"/>
                </a:solidFill>
                <a:effectLst/>
                <a:latin typeface="Arial Nova" panose="020B0504020202020204" pitchFamily="34" charset="0"/>
              </a:rPr>
              <a:t>ı</a:t>
            </a:r>
            <a:r>
              <a:rPr lang="el-GR" b="0" i="1" dirty="0">
                <a:solidFill>
                  <a:schemeClr val="tx1"/>
                </a:solidFill>
                <a:effectLst/>
                <a:latin typeface="Arial Nova" panose="020B0504020202020204" pitchFamily="34" charset="0"/>
              </a:rPr>
              <a:t>ς:</a:t>
            </a:r>
            <a:r>
              <a:rPr lang="el-GR" b="0" i="0" dirty="0">
                <a:solidFill>
                  <a:schemeClr val="tx1"/>
                </a:solidFill>
                <a:effectLst/>
                <a:latin typeface="Arial Nova" panose="020B0504020202020204" pitchFamily="34" charset="0"/>
              </a:rPr>
              <a:t> </a:t>
            </a:r>
            <a:r>
              <a:rPr lang="hr-HR" b="0" i="0" dirty="0">
                <a:solidFill>
                  <a:schemeClr val="tx1"/>
                </a:solidFill>
                <a:effectLst/>
                <a:latin typeface="Arial Nova" panose="020B0504020202020204" pitchFamily="34" charset="0"/>
              </a:rPr>
              <a:t>odluka), dubok, sveobuhvatan poremećaj u životu pojedinca ili funkcioniranju društva sa snažnim i više ili manje teškim i trajnim posljedicama; prijelomno, prolazno teško stanje (društvena, politička kriza, </a:t>
            </a:r>
            <a:r>
              <a:rPr lang="hr-HR" dirty="0">
                <a:solidFill>
                  <a:schemeClr val="tx1"/>
                </a:solidFill>
                <a:latin typeface="Arial Nova" panose="020B0504020202020204" pitchFamily="34" charset="0"/>
              </a:rPr>
              <a:t>ekonomska kriza </a:t>
            </a:r>
            <a:r>
              <a:rPr lang="hr-HR" b="0" i="0" dirty="0">
                <a:solidFill>
                  <a:schemeClr val="tx1"/>
                </a:solidFill>
                <a:effectLst/>
                <a:latin typeface="Arial Nova" panose="020B0504020202020204" pitchFamily="34" charset="0"/>
              </a:rPr>
              <a:t>).</a:t>
            </a:r>
          </a:p>
          <a:p>
            <a:endParaRPr lang="hr-HR" dirty="0"/>
          </a:p>
        </p:txBody>
      </p:sp>
    </p:spTree>
    <p:extLst>
      <p:ext uri="{BB962C8B-B14F-4D97-AF65-F5344CB8AC3E}">
        <p14:creationId xmlns:p14="http://schemas.microsoft.com/office/powerpoint/2010/main" val="3926622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FE0833-4497-4CF2-A4EA-FBCF46BBF874}"/>
              </a:ext>
            </a:extLst>
          </p:cNvPr>
          <p:cNvSpPr>
            <a:spLocks noGrp="1"/>
          </p:cNvSpPr>
          <p:nvPr>
            <p:ph type="ctrTitle"/>
          </p:nvPr>
        </p:nvSpPr>
        <p:spPr/>
        <p:txBody>
          <a:bodyPr>
            <a:noAutofit/>
          </a:bodyPr>
          <a:lstStyle/>
          <a:p>
            <a:r>
              <a:rPr lang="hr-HR" sz="2000" dirty="0">
                <a:solidFill>
                  <a:srgbClr val="FFC000"/>
                </a:solidFill>
                <a:latin typeface="Arial Nova" panose="020B0504020202020204" pitchFamily="34" charset="0"/>
              </a:rPr>
              <a:t>kriza = odluka</a:t>
            </a:r>
            <a:br>
              <a:rPr lang="hr-HR" sz="2000" dirty="0">
                <a:solidFill>
                  <a:srgbClr val="FFC000"/>
                </a:solidFill>
                <a:latin typeface="Arial Nova" panose="020B0504020202020204" pitchFamily="34" charset="0"/>
              </a:rPr>
            </a:br>
            <a:r>
              <a:rPr lang="hr-HR" sz="2000" dirty="0">
                <a:latin typeface="Arial Nova" panose="020B0504020202020204" pitchFamily="34" charset="0"/>
              </a:rPr>
              <a:t>Vjerujem, da smo imali izbor odluke, nipošto ne bismo pristali na ovu globalnu krizu. Večeras bi smo, sigurna sam, kao i prethodnih godina, dupkom napunili prostore ovog omiljenog, </a:t>
            </a:r>
            <a:r>
              <a:rPr lang="hr-HR" sz="2000" dirty="0">
                <a:solidFill>
                  <a:srgbClr val="FFC000"/>
                </a:solidFill>
                <a:latin typeface="Arial Nova" panose="020B0504020202020204" pitchFamily="34" charset="0"/>
              </a:rPr>
              <a:t>našeg</a:t>
            </a:r>
            <a:r>
              <a:rPr lang="hr-HR" sz="2000" dirty="0">
                <a:latin typeface="Arial Nova" panose="020B0504020202020204" pitchFamily="34" charset="0"/>
              </a:rPr>
              <a:t> </a:t>
            </a:r>
            <a:r>
              <a:rPr lang="hr-HR" sz="2000" dirty="0">
                <a:solidFill>
                  <a:srgbClr val="FFC000"/>
                </a:solidFill>
                <a:latin typeface="Arial Nova" panose="020B0504020202020204" pitchFamily="34" charset="0"/>
              </a:rPr>
              <a:t>muzeja.</a:t>
            </a:r>
            <a:br>
              <a:rPr lang="hr-HR" sz="2000" dirty="0">
                <a:solidFill>
                  <a:srgbClr val="FFC000"/>
                </a:solidFill>
                <a:latin typeface="Arial Nova" panose="020B0504020202020204" pitchFamily="34" charset="0"/>
              </a:rPr>
            </a:br>
            <a:r>
              <a:rPr lang="hr-HR" sz="2000" dirty="0">
                <a:latin typeface="Arial Nova" panose="020B0504020202020204" pitchFamily="34" charset="0"/>
              </a:rPr>
              <a:t>I, kako onda, ako nam je </a:t>
            </a:r>
            <a:r>
              <a:rPr lang="hr-HR" sz="2000" dirty="0">
                <a:solidFill>
                  <a:srgbClr val="FFC000"/>
                </a:solidFill>
                <a:latin typeface="Arial Nova" panose="020B0504020202020204" pitchFamily="34" charset="0"/>
              </a:rPr>
              <a:t>odluka</a:t>
            </a:r>
            <a:r>
              <a:rPr lang="hr-HR" sz="2000" dirty="0">
                <a:latin typeface="Arial Nova" panose="020B0504020202020204" pitchFamily="34" charset="0"/>
              </a:rPr>
              <a:t> o odgovornom ponašanju, odgovor na trenutnu </a:t>
            </a:r>
            <a:r>
              <a:rPr lang="hr-HR" sz="2000" dirty="0">
                <a:solidFill>
                  <a:srgbClr val="FFC000"/>
                </a:solidFill>
                <a:latin typeface="Arial Nova" panose="020B0504020202020204" pitchFamily="34" charset="0"/>
              </a:rPr>
              <a:t>kriznu situaciju</a:t>
            </a:r>
            <a:r>
              <a:rPr lang="hr-HR" sz="2000" dirty="0">
                <a:latin typeface="Arial Nova" panose="020B0504020202020204" pitchFamily="34" charset="0"/>
              </a:rPr>
              <a:t>..?</a:t>
            </a:r>
            <a:br>
              <a:rPr lang="hr-HR" sz="2000" dirty="0">
                <a:latin typeface="Arial Nova" panose="020B0504020202020204" pitchFamily="34" charset="0"/>
              </a:rPr>
            </a:br>
            <a:r>
              <a:rPr lang="hr-HR" sz="2000" dirty="0">
                <a:latin typeface="Arial Nova" panose="020B0504020202020204" pitchFamily="34" charset="0"/>
              </a:rPr>
              <a:t>U protekloj Noći muzeja u </a:t>
            </a:r>
            <a:r>
              <a:rPr lang="hr-HR" sz="2000" dirty="0">
                <a:solidFill>
                  <a:srgbClr val="FFC000"/>
                </a:solidFill>
                <a:latin typeface="Arial Nova" panose="020B0504020202020204" pitchFamily="34" charset="0"/>
              </a:rPr>
              <a:t>Muzeju grada Pakraca</a:t>
            </a:r>
            <a:r>
              <a:rPr lang="hr-HR" sz="2000" dirty="0">
                <a:latin typeface="Arial Nova" panose="020B0504020202020204" pitchFamily="34" charset="0"/>
              </a:rPr>
              <a:t>, simbolično, zbog teme i s punim poštovanjem zbog njegovog genija i životnih stavova, odjenula sam majicu s likom Nikole Tesle…Ne znam kakvu ćete vi odjevnu kombinaciju izabrati večeras, ja ću ponoviti istu, od lani. A dogodine planiram, po treći puta ponoviti isto, ali pronesti ju uživo- na istom mjestu u </a:t>
            </a:r>
            <a:r>
              <a:rPr lang="hr-HR" sz="2000" dirty="0">
                <a:solidFill>
                  <a:srgbClr val="FFC000"/>
                </a:solidFill>
                <a:latin typeface="Arial Nova" panose="020B0504020202020204" pitchFamily="34" charset="0"/>
              </a:rPr>
              <a:t>našem muzeju.</a:t>
            </a:r>
            <a:br>
              <a:rPr lang="hr-HR" sz="2000" dirty="0">
                <a:solidFill>
                  <a:srgbClr val="FFC000"/>
                </a:solidFill>
                <a:latin typeface="Arial Nova" panose="020B0504020202020204" pitchFamily="34" charset="0"/>
              </a:rPr>
            </a:br>
            <a:r>
              <a:rPr lang="hr-HR" sz="2000" dirty="0">
                <a:latin typeface="Arial Nova" panose="020B0504020202020204" pitchFamily="34" charset="0"/>
              </a:rPr>
              <a:t>Zbog toga jer se trenutno u većem broju, može jedino ovako, moja je odluka da večeras podijelim djelić opusa  fotografske struke, a </a:t>
            </a:r>
            <a:r>
              <a:rPr lang="hr-HR" sz="2000" dirty="0">
                <a:solidFill>
                  <a:srgbClr val="FFC000"/>
                </a:solidFill>
                <a:latin typeface="Arial Nova" panose="020B0504020202020204" pitchFamily="34" charset="0"/>
              </a:rPr>
              <a:t>vas </a:t>
            </a:r>
            <a:r>
              <a:rPr lang="hr-HR" sz="2000" dirty="0">
                <a:latin typeface="Arial Nova" panose="020B0504020202020204" pitchFamily="34" charset="0"/>
              </a:rPr>
              <a:t>da  pozovem na </a:t>
            </a:r>
            <a:r>
              <a:rPr lang="hr-HR" sz="2000" dirty="0">
                <a:solidFill>
                  <a:srgbClr val="FFC000"/>
                </a:solidFill>
                <a:latin typeface="Arial Nova" panose="020B0504020202020204" pitchFamily="34" charset="0"/>
              </a:rPr>
              <a:t>sudjelovanje u interaktivnoj radionici i izložbi u digitalnim prostorima Muzeja grada Pakraca.</a:t>
            </a:r>
            <a:br>
              <a:rPr lang="hr-HR" sz="2000" dirty="0">
                <a:solidFill>
                  <a:srgbClr val="FFC000"/>
                </a:solidFill>
                <a:latin typeface="Arial Nova" panose="020B0504020202020204" pitchFamily="34" charset="0"/>
              </a:rPr>
            </a:br>
            <a:endParaRPr lang="hr-HR" sz="2000" dirty="0">
              <a:solidFill>
                <a:srgbClr val="FFC000"/>
              </a:solidFill>
              <a:latin typeface="Arial Nova" panose="020B0504020202020204" pitchFamily="34" charset="0"/>
            </a:endParaRPr>
          </a:p>
        </p:txBody>
      </p:sp>
      <p:sp>
        <p:nvSpPr>
          <p:cNvPr id="3" name="Podnaslov 2">
            <a:extLst>
              <a:ext uri="{FF2B5EF4-FFF2-40B4-BE49-F238E27FC236}">
                <a16:creationId xmlns:a16="http://schemas.microsoft.com/office/drawing/2014/main" id="{992A959D-101B-44EE-8725-71D4C6C7B450}"/>
              </a:ext>
            </a:extLst>
          </p:cNvPr>
          <p:cNvSpPr>
            <a:spLocks noGrp="1"/>
          </p:cNvSpPr>
          <p:nvPr>
            <p:ph type="subTitle" idx="1"/>
          </p:nvPr>
        </p:nvSpPr>
        <p:spPr/>
        <p:txBody>
          <a:bodyPr>
            <a:normAutofit/>
          </a:bodyPr>
          <a:lstStyle/>
          <a:p>
            <a:r>
              <a:rPr lang="hr-HR" sz="3200" dirty="0">
                <a:solidFill>
                  <a:schemeClr val="tx1">
                    <a:lumMod val="85000"/>
                  </a:schemeClr>
                </a:solidFill>
                <a:latin typeface="Arial Nova" panose="020B0504020202020204" pitchFamily="34" charset="0"/>
              </a:rPr>
              <a:t>Dobrodošli! </a:t>
            </a:r>
          </a:p>
        </p:txBody>
      </p:sp>
    </p:spTree>
    <p:extLst>
      <p:ext uri="{BB962C8B-B14F-4D97-AF65-F5344CB8AC3E}">
        <p14:creationId xmlns:p14="http://schemas.microsoft.com/office/powerpoint/2010/main" val="212304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2A343B-76F7-4A62-BE72-CFF4AEB5E243}"/>
              </a:ext>
            </a:extLst>
          </p:cNvPr>
          <p:cNvSpPr>
            <a:spLocks noGrp="1"/>
          </p:cNvSpPr>
          <p:nvPr>
            <p:ph type="ctrTitle"/>
          </p:nvPr>
        </p:nvSpPr>
        <p:spPr/>
        <p:txBody>
          <a:bodyPr>
            <a:noAutofit/>
          </a:bodyPr>
          <a:lstStyle/>
          <a:p>
            <a:r>
              <a:rPr lang="hr-HR" sz="1800" dirty="0">
                <a:solidFill>
                  <a:srgbClr val="FFC000"/>
                </a:solidFill>
                <a:latin typeface="Arial Nova" panose="020B0504020202020204" pitchFamily="34" charset="0"/>
              </a:rPr>
              <a:t>Dobro vam svjetlo! </a:t>
            </a:r>
            <a:r>
              <a:rPr lang="hr-HR" sz="1800" dirty="0">
                <a:latin typeface="Arial Nova" panose="020B0504020202020204" pitchFamily="34" charset="0"/>
              </a:rPr>
              <a:t>Fotografski je pozdrav koji u sebi sadrži samu srž fotografije- crtanje svjetlom, sprezanje zakona znanosti fizike i kemije, matematike, tehnike i tehnologije, a uokvireno likovnim izričajima. U vremenu bavljenja, sada u trenutcima bavljenja, klasičnom fotografijom okvir je upotpunjen i mirisnim senzacijama fotografskih laboratorija -  svi ti kemijski spojevi… Digitalna fotografija donijela je neke nove mirise, ali i mnoge nove senzacije svojim postankom.</a:t>
            </a:r>
            <a:br>
              <a:rPr lang="hr-HR" sz="1800" dirty="0">
                <a:latin typeface="Arial Nova" panose="020B0504020202020204" pitchFamily="34" charset="0"/>
              </a:rPr>
            </a:br>
            <a:r>
              <a:rPr lang="hr-HR" sz="1800" dirty="0">
                <a:latin typeface="Arial Nova" panose="020B0504020202020204" pitchFamily="34" charset="0"/>
              </a:rPr>
              <a:t>Tijek vremena i količina - pojmovi su koji u najvećoj mjeri čine razliku između </a:t>
            </a:r>
            <a:r>
              <a:rPr lang="hr-HR" sz="1800" dirty="0">
                <a:solidFill>
                  <a:srgbClr val="FFC000"/>
                </a:solidFill>
                <a:latin typeface="Arial Nova" panose="020B0504020202020204" pitchFamily="34" charset="0"/>
              </a:rPr>
              <a:t>klasične fotografije i digitalne fotografije.</a:t>
            </a:r>
            <a:r>
              <a:rPr lang="hr-HR" sz="1800" dirty="0">
                <a:latin typeface="Arial Nova" panose="020B0504020202020204" pitchFamily="34" charset="0"/>
              </a:rPr>
              <a:t> Proces, a nakon pritiskanja okidača fotoaparata, u klasičnoj fotografiji traje duže i količine nastalih fotografija nisu tako lako ostvarive kao kod digitalne fotografije- nakon pritiskanja okidača digitalnog fotoaparata procesi ne moraju uzimati dugotrajan tijek vremena, a količine mogu biti vrlo lako ostvarive. Pa i samo okidanje kod okidača digitalnog fotoaparata- ne uzima materijalnu brojnost, ako tako odlučimo.</a:t>
            </a:r>
            <a:br>
              <a:rPr lang="hr-HR" sz="1800" dirty="0">
                <a:latin typeface="Arial Nova" panose="020B0504020202020204" pitchFamily="34" charset="0"/>
              </a:rPr>
            </a:br>
            <a:r>
              <a:rPr lang="hr-HR" sz="1800" dirty="0">
                <a:latin typeface="Arial Nova" panose="020B0504020202020204" pitchFamily="34" charset="0"/>
              </a:rPr>
              <a:t>Nove tehnologije mame svakoga tko ih, kao činjenicu razvoja tehnologija, susretne. </a:t>
            </a:r>
            <a:br>
              <a:rPr lang="hr-HR" sz="1800" dirty="0">
                <a:latin typeface="Arial Nova" panose="020B0504020202020204" pitchFamily="34" charset="0"/>
              </a:rPr>
            </a:br>
            <a:r>
              <a:rPr lang="hr-HR" sz="1800" dirty="0">
                <a:latin typeface="Arial Nova" panose="020B0504020202020204" pitchFamily="34" charset="0"/>
              </a:rPr>
              <a:t>Kao fotografkinja, prigrlila sam i nove tehnologije, donoseći odluke koliko i kako ih želim koristiti u svojem radu i stvaranju. </a:t>
            </a:r>
            <a:r>
              <a:rPr lang="hr-HR" sz="1800" dirty="0">
                <a:solidFill>
                  <a:srgbClr val="FFC000"/>
                </a:solidFill>
                <a:latin typeface="Arial Nova" panose="020B0504020202020204" pitchFamily="34" charset="0"/>
              </a:rPr>
              <a:t>Fotografija u </a:t>
            </a:r>
            <a:r>
              <a:rPr lang="hr-HR" sz="1800" dirty="0" err="1">
                <a:solidFill>
                  <a:srgbClr val="FFC000"/>
                </a:solidFill>
                <a:latin typeface="Arial Nova" panose="020B0504020202020204" pitchFamily="34" charset="0"/>
              </a:rPr>
              <a:t>kriŽnim</a:t>
            </a:r>
            <a:r>
              <a:rPr lang="hr-HR" sz="1800" dirty="0">
                <a:solidFill>
                  <a:srgbClr val="FFC000"/>
                </a:solidFill>
                <a:latin typeface="Arial Nova" panose="020B0504020202020204" pitchFamily="34" charset="0"/>
              </a:rPr>
              <a:t> situacijama- </a:t>
            </a:r>
            <a:r>
              <a:rPr lang="hr-HR" sz="1800" dirty="0">
                <a:latin typeface="Arial Nova" panose="020B0504020202020204" pitchFamily="34" charset="0"/>
              </a:rPr>
              <a:t>križanje klasične i digitalne fotografije uvijek je novi izazov i otvara nove mogućnosti izražavanja i stvaranja. </a:t>
            </a:r>
          </a:p>
        </p:txBody>
      </p:sp>
      <p:sp>
        <p:nvSpPr>
          <p:cNvPr id="3" name="Podnaslov 2">
            <a:extLst>
              <a:ext uri="{FF2B5EF4-FFF2-40B4-BE49-F238E27FC236}">
                <a16:creationId xmlns:a16="http://schemas.microsoft.com/office/drawing/2014/main" id="{7C83570B-248F-4DA1-842A-A77490665A4A}"/>
              </a:ext>
            </a:extLst>
          </p:cNvPr>
          <p:cNvSpPr>
            <a:spLocks noGrp="1"/>
          </p:cNvSpPr>
          <p:nvPr>
            <p:ph type="subTitle" idx="1"/>
          </p:nvPr>
        </p:nvSpPr>
        <p:spPr>
          <a:xfrm>
            <a:off x="1261872" y="4800600"/>
            <a:ext cx="9418320" cy="1691640"/>
          </a:xfrm>
        </p:spPr>
        <p:txBody>
          <a:bodyPr>
            <a:normAutofit fontScale="92500" lnSpcReduction="10000"/>
          </a:bodyPr>
          <a:lstStyle/>
          <a:p>
            <a:r>
              <a:rPr lang="en-US" sz="1700" b="1" dirty="0" err="1">
                <a:solidFill>
                  <a:srgbClr val="FFC000"/>
                </a:solidFill>
                <a:effectLst/>
                <a:latin typeface="Arial Nova" panose="020B0504020202020204" pitchFamily="34" charset="0"/>
                <a:ea typeface="Calibri" panose="020F0502020204030204" pitchFamily="34" charset="0"/>
                <a:cs typeface="Times New Roman" panose="02020603050405020304" pitchFamily="18" charset="0"/>
              </a:rPr>
              <a:t>fotografija</a:t>
            </a:r>
            <a:r>
              <a:rPr lang="en-US" sz="1700" dirty="0">
                <a:solidFill>
                  <a:srgbClr val="FFC000"/>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foto</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grafija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t>
            </a:r>
            <a:r>
              <a:rPr lang="en-US" sz="1700" b="1"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b="1"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φως</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i="1"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phos</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svjetlo</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te</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b="1"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γρ</a:t>
            </a:r>
            <a:r>
              <a:rPr lang="en-US" sz="1700" b="1"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αφις</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i="1"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graphis</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("crtanje") ili </a:t>
            </a:r>
            <a:r>
              <a:rPr lang="en-US" sz="1700" b="1"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γραφη</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graphê, koje zajedno znače otprilike "crtanje pomoću svjetla"), postupak dobivanja trajne slike objekta djelovanjem elektromagnetskoga zračenja (najčešće svjetlosti, tj.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vidljivog</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dijela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spektra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na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fotoosjetljivu</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podlogu</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također</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i</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pojedinačna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slika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dobivena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tim</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postupkom</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Svjetlost</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odražena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od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realnog</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objekta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projicira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se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na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fotoosjetljivu</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podlogu</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optičkim</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sustavom</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najčešće</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objektivom</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kamere</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ili</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fotografskog</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aparata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i</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uzrokuje</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na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njoj</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promjene</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koje</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su</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kod</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klasičnih</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fotografskih</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postupaka</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fotokemijske</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kod</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digitalne</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fotografije</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fotoelektrične</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700" dirty="0" err="1">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naravi</a:t>
            </a:r>
            <a:r>
              <a:rPr lang="en-US"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a:t>
            </a:r>
            <a:endParaRPr lang="hr-HR" sz="1700" dirty="0">
              <a:solidFill>
                <a:schemeClr val="tx1"/>
              </a:solidFill>
              <a:effectLst/>
              <a:latin typeface="Arial Nova" panose="020B0504020202020204" pitchFamily="34" charset="0"/>
              <a:ea typeface="Calibri" panose="020F0502020204030204" pitchFamily="34" charset="0"/>
              <a:cs typeface="Times New Roman" panose="02020603050405020304" pitchFamily="18" charset="0"/>
            </a:endParaRPr>
          </a:p>
          <a:p>
            <a:endParaRPr lang="hr-HR" sz="1800" dirty="0">
              <a:solidFill>
                <a:schemeClr val="tx1"/>
              </a:solidFill>
            </a:endParaRPr>
          </a:p>
        </p:txBody>
      </p:sp>
    </p:spTree>
    <p:extLst>
      <p:ext uri="{BB962C8B-B14F-4D97-AF65-F5344CB8AC3E}">
        <p14:creationId xmlns:p14="http://schemas.microsoft.com/office/powerpoint/2010/main" val="3520616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AE1C84-7E1F-46FF-9452-598DC6429690}"/>
              </a:ext>
            </a:extLst>
          </p:cNvPr>
          <p:cNvSpPr>
            <a:spLocks noGrp="1"/>
          </p:cNvSpPr>
          <p:nvPr>
            <p:ph type="ctrTitle"/>
          </p:nvPr>
        </p:nvSpPr>
        <p:spPr/>
        <p:txBody>
          <a:bodyPr/>
          <a:lstStyle/>
          <a:p>
            <a:endParaRPr lang="hr-HR" dirty="0"/>
          </a:p>
        </p:txBody>
      </p:sp>
      <p:sp>
        <p:nvSpPr>
          <p:cNvPr id="3" name="Podnaslov 2">
            <a:extLst>
              <a:ext uri="{FF2B5EF4-FFF2-40B4-BE49-F238E27FC236}">
                <a16:creationId xmlns:a16="http://schemas.microsoft.com/office/drawing/2014/main" id="{8B14A380-295E-4C23-AC70-D22AA694D8E5}"/>
              </a:ext>
            </a:extLst>
          </p:cNvPr>
          <p:cNvSpPr>
            <a:spLocks noGrp="1"/>
          </p:cNvSpPr>
          <p:nvPr>
            <p:ph type="subTitle" idx="1"/>
          </p:nvPr>
        </p:nvSpPr>
        <p:spPr/>
        <p:txBody>
          <a:bodyPr/>
          <a:lstStyle/>
          <a:p>
            <a:r>
              <a:rPr lang="hr-HR" dirty="0">
                <a:solidFill>
                  <a:schemeClr val="tx1"/>
                </a:solidFill>
                <a:latin typeface="Arial Nova" panose="020B0504020202020204" pitchFamily="34" charset="0"/>
              </a:rPr>
              <a:t>Pozivamo vas da budete </a:t>
            </a:r>
            <a:r>
              <a:rPr lang="hr-HR" dirty="0" err="1">
                <a:solidFill>
                  <a:schemeClr val="tx1"/>
                </a:solidFill>
                <a:latin typeface="Arial Nova" panose="020B0504020202020204" pitchFamily="34" charset="0"/>
              </a:rPr>
              <a:t>sukreatori</a:t>
            </a:r>
            <a:r>
              <a:rPr lang="hr-HR" dirty="0">
                <a:solidFill>
                  <a:schemeClr val="tx1"/>
                </a:solidFill>
                <a:latin typeface="Arial Nova" panose="020B0504020202020204" pitchFamily="34" charset="0"/>
              </a:rPr>
              <a:t> - ovaj narančasti krug, koji će se smjestiti svojim kreativnim izražavanjem u program Noći muzeja </a:t>
            </a:r>
            <a:r>
              <a:rPr lang="hr-HR" dirty="0" err="1">
                <a:solidFill>
                  <a:srgbClr val="FFC000"/>
                </a:solidFill>
                <a:latin typeface="Arial Nova" panose="020B0504020202020204" pitchFamily="34" charset="0"/>
              </a:rPr>
              <a:t>Muzeja</a:t>
            </a:r>
            <a:r>
              <a:rPr lang="hr-HR" dirty="0">
                <a:solidFill>
                  <a:srgbClr val="FFC000"/>
                </a:solidFill>
                <a:latin typeface="Arial Nova" panose="020B0504020202020204" pitchFamily="34" charset="0"/>
              </a:rPr>
              <a:t> grada Pakraca.</a:t>
            </a:r>
          </a:p>
          <a:p>
            <a:endParaRPr lang="hr-HR" dirty="0"/>
          </a:p>
        </p:txBody>
      </p:sp>
      <p:pic>
        <p:nvPicPr>
          <p:cNvPr id="5" name="Slika 4">
            <a:extLst>
              <a:ext uri="{FF2B5EF4-FFF2-40B4-BE49-F238E27FC236}">
                <a16:creationId xmlns:a16="http://schemas.microsoft.com/office/drawing/2014/main" id="{15EB9B46-F6CE-4CC9-8821-2EB788B9A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872" y="740223"/>
            <a:ext cx="7184573" cy="4079107"/>
          </a:xfrm>
          <a:prstGeom prst="rect">
            <a:avLst/>
          </a:prstGeom>
        </p:spPr>
      </p:pic>
    </p:spTree>
    <p:extLst>
      <p:ext uri="{BB962C8B-B14F-4D97-AF65-F5344CB8AC3E}">
        <p14:creationId xmlns:p14="http://schemas.microsoft.com/office/powerpoint/2010/main" val="3937059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ka 5">
            <a:extLst>
              <a:ext uri="{FF2B5EF4-FFF2-40B4-BE49-F238E27FC236}">
                <a16:creationId xmlns:a16="http://schemas.microsoft.com/office/drawing/2014/main" id="{6D3D5046-A740-4A41-9900-5B690DECF64E}"/>
              </a:ext>
            </a:extLst>
          </p:cNvPr>
          <p:cNvPicPr>
            <a:picLocks noChangeAspect="1"/>
          </p:cNvPicPr>
          <p:nvPr/>
        </p:nvPicPr>
        <p:blipFill rotWithShape="1">
          <a:blip r:embed="rId2">
            <a:extLst>
              <a:ext uri="{28A0092B-C50C-407E-A947-70E740481C1C}">
                <a14:useLocalDpi xmlns:a14="http://schemas.microsoft.com/office/drawing/2010/main" val="0"/>
              </a:ext>
            </a:extLst>
          </a:blip>
          <a:srcRect r="14680"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0B254100-3FD1-444C-8236-5C4569D9C661}"/>
              </a:ext>
            </a:extLst>
          </p:cNvPr>
          <p:cNvSpPr>
            <a:spLocks noGrp="1"/>
          </p:cNvSpPr>
          <p:nvPr>
            <p:ph type="ctrTitle"/>
          </p:nvPr>
        </p:nvSpPr>
        <p:spPr>
          <a:xfrm>
            <a:off x="477981" y="1122363"/>
            <a:ext cx="4023360" cy="3204134"/>
          </a:xfrm>
        </p:spPr>
        <p:txBody>
          <a:bodyPr anchor="b">
            <a:normAutofit/>
          </a:bodyPr>
          <a:lstStyle/>
          <a:p>
            <a:pPr algn="l"/>
            <a:r>
              <a:rPr lang="hr-HR" sz="1600" dirty="0">
                <a:solidFill>
                  <a:srgbClr val="FFC000"/>
                </a:solidFill>
                <a:latin typeface="Arial Nova" panose="020B0504020202020204" pitchFamily="34" charset="0"/>
              </a:rPr>
              <a:t>Fotogram</a:t>
            </a:r>
            <a:r>
              <a:rPr lang="hr-HR" sz="1600" dirty="0">
                <a:latin typeface="Arial Nova" panose="020B0504020202020204" pitchFamily="34" charset="0"/>
              </a:rPr>
              <a:t> je fotografska slika izrađena bez fotoaparata postavljanjem predmeta, u mraku ili pod laboratorijskim osvjetljenjem, izravno na površinu materijala osjetljivog na svjetlost-poput fotografskog papira, a zatim izlaganjem svjetlosti. Nakon toga, procesom razvijanja i fiksiranja s fotografskim kemikalijama, dobivamo vidljivu i učvršćenu/fiksiranu sliku koja više nije osjetljiva na utjecaj svjetlosti.</a:t>
            </a:r>
            <a:br>
              <a:rPr lang="hr-HR" sz="1600" dirty="0">
                <a:latin typeface="Arial Nova" panose="020B0504020202020204" pitchFamily="34" charset="0"/>
              </a:rPr>
            </a:br>
            <a:r>
              <a:rPr lang="hr-HR" sz="1600" dirty="0">
                <a:latin typeface="Arial Nova" panose="020B0504020202020204" pitchFamily="34" charset="0"/>
              </a:rPr>
              <a:t> Uobičajeni rezultat je negativna slika u sjeni koja pokazuje varijacije u tonu koje ovise o prozirnosti korištenih objekata.</a:t>
            </a:r>
          </a:p>
        </p:txBody>
      </p:sp>
      <p:sp>
        <p:nvSpPr>
          <p:cNvPr id="3" name="Podnaslov 2">
            <a:extLst>
              <a:ext uri="{FF2B5EF4-FFF2-40B4-BE49-F238E27FC236}">
                <a16:creationId xmlns:a16="http://schemas.microsoft.com/office/drawing/2014/main" id="{F271E348-05EB-4D31-BF3C-2CF7E3D5ACA3}"/>
              </a:ext>
            </a:extLst>
          </p:cNvPr>
          <p:cNvSpPr>
            <a:spLocks noGrp="1"/>
          </p:cNvSpPr>
          <p:nvPr>
            <p:ph type="subTitle" idx="1"/>
          </p:nvPr>
        </p:nvSpPr>
        <p:spPr>
          <a:xfrm>
            <a:off x="477980" y="4872922"/>
            <a:ext cx="4023359" cy="1208141"/>
          </a:xfrm>
        </p:spPr>
        <p:txBody>
          <a:bodyPr>
            <a:noAutofit/>
          </a:bodyPr>
          <a:lstStyle/>
          <a:p>
            <a:pPr algn="l"/>
            <a:r>
              <a:rPr lang="hr-HR" sz="1600" dirty="0">
                <a:latin typeface="Arial Nova" panose="020B0504020202020204" pitchFamily="34" charset="0"/>
              </a:rPr>
              <a:t>Fotogram nastao upotrebom  novinskog papira oblikovanog i postavljenog na fotografski papir, zatim razvijenog i fiksiranog uobičajenim </a:t>
            </a:r>
            <a:r>
              <a:rPr lang="hr-HR" sz="1600" dirty="0" err="1">
                <a:latin typeface="Arial Nova" panose="020B0504020202020204" pitchFamily="34" charset="0"/>
              </a:rPr>
              <a:t>fotolaboratorijskim</a:t>
            </a:r>
            <a:r>
              <a:rPr lang="hr-HR" sz="1600" dirty="0">
                <a:latin typeface="Arial Nova" panose="020B0504020202020204" pitchFamily="34" charset="0"/>
              </a:rPr>
              <a:t> postupkom.</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81769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BCE20C3-03DD-4AEB-92F5-928AA567C90F}"/>
              </a:ext>
            </a:extLst>
          </p:cNvPr>
          <p:cNvSpPr>
            <a:spLocks noGrp="1"/>
          </p:cNvSpPr>
          <p:nvPr>
            <p:ph type="ctrTitle"/>
          </p:nvPr>
        </p:nvSpPr>
        <p:spPr/>
        <p:txBody>
          <a:bodyPr/>
          <a:lstStyle/>
          <a:p>
            <a:endParaRPr lang="hr-HR"/>
          </a:p>
        </p:txBody>
      </p:sp>
      <p:sp>
        <p:nvSpPr>
          <p:cNvPr id="3" name="Podnaslov 2">
            <a:extLst>
              <a:ext uri="{FF2B5EF4-FFF2-40B4-BE49-F238E27FC236}">
                <a16:creationId xmlns:a16="http://schemas.microsoft.com/office/drawing/2014/main" id="{360879E2-A059-451D-982F-F75415FCA006}"/>
              </a:ext>
            </a:extLst>
          </p:cNvPr>
          <p:cNvSpPr>
            <a:spLocks noGrp="1"/>
          </p:cNvSpPr>
          <p:nvPr>
            <p:ph type="subTitle" idx="1"/>
          </p:nvPr>
        </p:nvSpPr>
        <p:spPr>
          <a:xfrm>
            <a:off x="1261872" y="6099048"/>
            <a:ext cx="9418320" cy="393192"/>
          </a:xfrm>
        </p:spPr>
        <p:txBody>
          <a:bodyPr>
            <a:normAutofit/>
          </a:bodyPr>
          <a:lstStyle/>
          <a:p>
            <a:r>
              <a:rPr lang="hr-HR" sz="1600" dirty="0">
                <a:latin typeface="Arial Nova" panose="020B0504020202020204" pitchFamily="34" charset="0"/>
              </a:rPr>
              <a:t>Zeleni </a:t>
            </a:r>
            <a:r>
              <a:rPr lang="hr-HR" sz="1600" dirty="0" err="1">
                <a:latin typeface="Arial Nova" panose="020B0504020202020204" pitchFamily="34" charset="0"/>
              </a:rPr>
              <a:t>fotolaboratorij</a:t>
            </a:r>
            <a:r>
              <a:rPr lang="hr-HR" sz="1600" dirty="0">
                <a:latin typeface="Arial Nova" panose="020B0504020202020204" pitchFamily="34" charset="0"/>
              </a:rPr>
              <a:t>. Crvena i zelena boja spektra ne utječu na fotoosjetljivi fotografski materijal.</a:t>
            </a:r>
          </a:p>
        </p:txBody>
      </p:sp>
      <p:pic>
        <p:nvPicPr>
          <p:cNvPr id="5" name="Slika 4" descr="Slika na kojoj se prikazuje tekst, tamno&#10;&#10;Opis je automatski generiran">
            <a:extLst>
              <a:ext uri="{FF2B5EF4-FFF2-40B4-BE49-F238E27FC236}">
                <a16:creationId xmlns:a16="http://schemas.microsoft.com/office/drawing/2014/main" id="{5235290B-6E5A-4CCA-8665-8F891DE5885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517585" y="93596"/>
            <a:ext cx="6276004" cy="4707003"/>
          </a:xfrm>
          <a:prstGeom prst="rect">
            <a:avLst/>
          </a:prstGeom>
        </p:spPr>
      </p:pic>
      <p:pic>
        <p:nvPicPr>
          <p:cNvPr id="7" name="Slika 6">
            <a:extLst>
              <a:ext uri="{FF2B5EF4-FFF2-40B4-BE49-F238E27FC236}">
                <a16:creationId xmlns:a16="http://schemas.microsoft.com/office/drawing/2014/main" id="{4144DB7C-6D5B-4E1B-8A16-57B990256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700" y="2370502"/>
            <a:ext cx="5569779" cy="3408075"/>
          </a:xfrm>
          <a:prstGeom prst="rect">
            <a:avLst/>
          </a:prstGeom>
        </p:spPr>
      </p:pic>
    </p:spTree>
    <p:extLst>
      <p:ext uri="{BB962C8B-B14F-4D97-AF65-F5344CB8AC3E}">
        <p14:creationId xmlns:p14="http://schemas.microsoft.com/office/powerpoint/2010/main" val="396416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4B981A-1017-496D-9006-746E2191BE07}"/>
              </a:ext>
            </a:extLst>
          </p:cNvPr>
          <p:cNvSpPr>
            <a:spLocks noGrp="1"/>
          </p:cNvSpPr>
          <p:nvPr>
            <p:ph type="ctrTitle"/>
          </p:nvPr>
        </p:nvSpPr>
        <p:spPr/>
        <p:txBody>
          <a:bodyPr/>
          <a:lstStyle/>
          <a:p>
            <a:endParaRPr lang="hr-HR"/>
          </a:p>
        </p:txBody>
      </p:sp>
      <p:sp>
        <p:nvSpPr>
          <p:cNvPr id="3" name="Podnaslov 2">
            <a:extLst>
              <a:ext uri="{FF2B5EF4-FFF2-40B4-BE49-F238E27FC236}">
                <a16:creationId xmlns:a16="http://schemas.microsoft.com/office/drawing/2014/main" id="{65569687-4B42-4C99-A540-8007E0E9B22E}"/>
              </a:ext>
            </a:extLst>
          </p:cNvPr>
          <p:cNvSpPr>
            <a:spLocks noGrp="1"/>
          </p:cNvSpPr>
          <p:nvPr>
            <p:ph type="subTitle" idx="1"/>
          </p:nvPr>
        </p:nvSpPr>
        <p:spPr>
          <a:xfrm>
            <a:off x="1261872" y="5607170"/>
            <a:ext cx="9418320" cy="885070"/>
          </a:xfrm>
        </p:spPr>
        <p:txBody>
          <a:bodyPr>
            <a:normAutofit fontScale="92500" lnSpcReduction="10000"/>
          </a:bodyPr>
          <a:lstStyle/>
          <a:p>
            <a:r>
              <a:rPr lang="hr-HR" dirty="0">
                <a:latin typeface="Arial Nova" panose="020B0504020202020204" pitchFamily="34" charset="0"/>
              </a:rPr>
              <a:t>Ovi fotogrami izrađeni su na foto papiru i s fotografskim kemikalijama tvornice koja više ne postoji, a bila je simbol kvalitete i fotografskog stvaralaštva-FOTOKEMIKA, Zagreb</a:t>
            </a:r>
          </a:p>
        </p:txBody>
      </p:sp>
      <p:pic>
        <p:nvPicPr>
          <p:cNvPr id="5" name="Slika 4" descr="Slika na kojoj se prikazuje tekst&#10;&#10;Opis je automatski generiran">
            <a:extLst>
              <a:ext uri="{FF2B5EF4-FFF2-40B4-BE49-F238E27FC236}">
                <a16:creationId xmlns:a16="http://schemas.microsoft.com/office/drawing/2014/main" id="{9400670A-94D5-4DD8-8305-18DBC0318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31" y="94891"/>
            <a:ext cx="8258354" cy="5512279"/>
          </a:xfrm>
          <a:prstGeom prst="rect">
            <a:avLst/>
          </a:prstGeom>
        </p:spPr>
      </p:pic>
    </p:spTree>
    <p:extLst>
      <p:ext uri="{BB962C8B-B14F-4D97-AF65-F5344CB8AC3E}">
        <p14:creationId xmlns:p14="http://schemas.microsoft.com/office/powerpoint/2010/main" val="288341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A958F561-62EC-49F2-84AB-4419738FBE60}"/>
              </a:ext>
            </a:extLst>
          </p:cNvPr>
          <p:cNvSpPr>
            <a:spLocks noGrp="1"/>
          </p:cNvSpPr>
          <p:nvPr>
            <p:ph type="ctrTitle"/>
          </p:nvPr>
        </p:nvSpPr>
        <p:spPr>
          <a:xfrm rot="5400000">
            <a:off x="276045" y="5296618"/>
            <a:ext cx="10671355" cy="723181"/>
          </a:xfrm>
        </p:spPr>
        <p:txBody>
          <a:bodyPr anchor="ctr">
            <a:normAutofit/>
          </a:bodyPr>
          <a:lstStyle/>
          <a:p>
            <a:r>
              <a:rPr lang="hr-HR" sz="3600" dirty="0">
                <a:solidFill>
                  <a:schemeClr val="bg1">
                    <a:lumMod val="85000"/>
                    <a:lumOff val="15000"/>
                  </a:schemeClr>
                </a:solidFill>
                <a:latin typeface="Arial Nova" panose="020B0504020202020204" pitchFamily="34" charset="0"/>
              </a:rPr>
              <a:t>Digitalizirani fotogrami</a:t>
            </a:r>
            <a:endParaRPr lang="hr-HR" sz="3600" dirty="0">
              <a:solidFill>
                <a:srgbClr val="FFC000"/>
              </a:solidFill>
              <a:latin typeface="Arial Nova" panose="020B0504020202020204" pitchFamily="34" charset="0"/>
            </a:endParaRPr>
          </a:p>
        </p:txBody>
      </p:sp>
      <p:sp>
        <p:nvSpPr>
          <p:cNvPr id="10" name="Rectangle 9">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dnaslov 2">
            <a:extLst>
              <a:ext uri="{FF2B5EF4-FFF2-40B4-BE49-F238E27FC236}">
                <a16:creationId xmlns:a16="http://schemas.microsoft.com/office/drawing/2014/main" id="{B9F01839-9771-40C3-A624-8D7B9CED936D}"/>
              </a:ext>
            </a:extLst>
          </p:cNvPr>
          <p:cNvSpPr>
            <a:spLocks noGrp="1"/>
          </p:cNvSpPr>
          <p:nvPr>
            <p:ph type="subTitle" idx="1"/>
          </p:nvPr>
        </p:nvSpPr>
        <p:spPr>
          <a:xfrm>
            <a:off x="477672" y="931862"/>
            <a:ext cx="3029803" cy="5087938"/>
          </a:xfrm>
          <a:noFill/>
        </p:spPr>
        <p:txBody>
          <a:bodyPr anchor="ctr">
            <a:normAutofit/>
          </a:bodyPr>
          <a:lstStyle/>
          <a:p>
            <a:pPr algn="r"/>
            <a:r>
              <a:rPr lang="hr-HR" sz="3600" dirty="0">
                <a:solidFill>
                  <a:srgbClr val="FFFFFF"/>
                </a:solidFill>
              </a:rPr>
              <a:t>  </a:t>
            </a:r>
          </a:p>
        </p:txBody>
      </p:sp>
      <p:pic>
        <p:nvPicPr>
          <p:cNvPr id="5" name="Slika 4">
            <a:extLst>
              <a:ext uri="{FF2B5EF4-FFF2-40B4-BE49-F238E27FC236}">
                <a16:creationId xmlns:a16="http://schemas.microsoft.com/office/drawing/2014/main" id="{82772E26-AC12-4E63-87A8-8A0AF8B74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465" y="179748"/>
            <a:ext cx="4865655" cy="6495691"/>
          </a:xfrm>
          <a:prstGeom prst="rect">
            <a:avLst/>
          </a:prstGeom>
        </p:spPr>
      </p:pic>
      <p:pic>
        <p:nvPicPr>
          <p:cNvPr id="7" name="Slika 6" descr="Slika na kojoj se prikazuje silueta&#10;&#10;Opis je automatski generiran">
            <a:extLst>
              <a:ext uri="{FF2B5EF4-FFF2-40B4-BE49-F238E27FC236}">
                <a16:creationId xmlns:a16="http://schemas.microsoft.com/office/drawing/2014/main" id="{49821848-48E6-44BE-BF79-5BA1CC4F3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5" y="161057"/>
            <a:ext cx="4865655" cy="6495691"/>
          </a:xfrm>
          <a:prstGeom prst="rect">
            <a:avLst/>
          </a:prstGeom>
        </p:spPr>
      </p:pic>
    </p:spTree>
    <p:extLst>
      <p:ext uri="{BB962C8B-B14F-4D97-AF65-F5344CB8AC3E}">
        <p14:creationId xmlns:p14="http://schemas.microsoft.com/office/powerpoint/2010/main" val="1487970506"/>
      </p:ext>
    </p:extLst>
  </p:cSld>
  <p:clrMapOvr>
    <a:masterClrMapping/>
  </p:clrMapOvr>
</p:sld>
</file>

<file path=ppt/theme/theme1.xml><?xml version="1.0" encoding="utf-8"?>
<a:theme xmlns:a="http://schemas.openxmlformats.org/drawingml/2006/main" name="Pogled">
  <a:themeElements>
    <a:clrScheme name="Pogled">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Pogled">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ogled">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957</Words>
  <Application>Microsoft Office PowerPoint</Application>
  <PresentationFormat>Široki zaslon</PresentationFormat>
  <Paragraphs>22</Paragraphs>
  <Slides>12</Slides>
  <Notes>0</Notes>
  <HiddenSlides>0</HiddenSlides>
  <MMClips>0</MMClips>
  <ScaleCrop>false</ScaleCrop>
  <HeadingPairs>
    <vt:vector size="6" baseType="variant">
      <vt:variant>
        <vt:lpstr>Korišteni fontovi</vt:lpstr>
      </vt:variant>
      <vt:variant>
        <vt:i4>8</vt:i4>
      </vt:variant>
      <vt:variant>
        <vt:lpstr>Tema</vt:lpstr>
      </vt:variant>
      <vt:variant>
        <vt:i4>2</vt:i4>
      </vt:variant>
      <vt:variant>
        <vt:lpstr>Naslovi slajdova</vt:lpstr>
      </vt:variant>
      <vt:variant>
        <vt:i4>12</vt:i4>
      </vt:variant>
    </vt:vector>
  </HeadingPairs>
  <TitlesOfParts>
    <vt:vector size="22" baseType="lpstr">
      <vt:lpstr>Adobe Garamond Pro Bold</vt:lpstr>
      <vt:lpstr>Arial</vt:lpstr>
      <vt:lpstr>Arial Nova</vt:lpstr>
      <vt:lpstr>Calibri</vt:lpstr>
      <vt:lpstr>Calibri Light</vt:lpstr>
      <vt:lpstr>Century Schoolbook</vt:lpstr>
      <vt:lpstr>Libre Franklin</vt:lpstr>
      <vt:lpstr>Wingdings 2</vt:lpstr>
      <vt:lpstr>Pogled</vt:lpstr>
      <vt:lpstr>Tema sustava Office</vt:lpstr>
      <vt:lpstr>Muzeji u kriznim              situacijama</vt:lpstr>
      <vt:lpstr>muzej (od grčkoga μoυσεῖoν: sjedište muza), u helenističko doba sastajalište umjetnika i znanstvenika, a od kraja srednjega vijeka naziv za zgradu u kojoj se pohranjuju kulturno-povijesni ili umjetnički predmeti. Danas ustanova ili zgrada u kojoj se čuvaju, proučavaju i po određenom sustavu (kronološki ili tematski) izlažu zbirke starina i umjetnina, prirodoznanstvenih , tehničkih i sličnih predmeta. </vt:lpstr>
      <vt:lpstr>kriza = odluka Vjerujem, da smo imali izbor odluke, nipošto ne bismo pristali na ovu globalnu krizu. Večeras bi smo, sigurna sam, kao i prethodnih godina, dupkom napunili prostore ovog omiljenog, našeg muzeja. I, kako onda, ako nam je odluka o odgovornom ponašanju, odgovor na trenutnu kriznu situaciju..? U protekloj Noći muzeja u Muzeju grada Pakraca, simbolično, zbog teme i s punim poštovanjem zbog njegovog genija i životnih stavova, odjenula sam majicu s likom Nikole Tesle…Ne znam kakvu ćete vi odjevnu kombinaciju izabrati večeras, ja ću ponoviti istu, od lani. A dogodine planiram, po treći puta ponoviti isto, ali pronesti ju uživo- na istom mjestu u našem muzeju. Zbog toga jer se trenutno u većem broju, može jedino ovako, moja je odluka da večeras podijelim djelić opusa  fotografske struke, a vas da  pozovem na sudjelovanje u interaktivnoj radionici i izložbi u digitalnim prostorima Muzeja grada Pakraca. </vt:lpstr>
      <vt:lpstr>Dobro vam svjetlo! Fotografski je pozdrav koji u sebi sadrži samu srž fotografije- crtanje svjetlom, sprezanje zakona znanosti fizike i kemije, matematike, tehnike i tehnologije, a uokvireno likovnim izričajima. U vremenu bavljenja, sada u trenutcima bavljenja, klasičnom fotografijom okvir je upotpunjen i mirisnim senzacijama fotografskih laboratorija -  svi ti kemijski spojevi… Digitalna fotografija donijela je neke nove mirise, ali i mnoge nove senzacije svojim postankom. Tijek vremena i količina - pojmovi su koji u najvećoj mjeri čine razliku između klasične fotografije i digitalne fotografije. Proces, a nakon pritiskanja okidača fotoaparata, u klasičnoj fotografiji traje duže i količine nastalih fotografija nisu tako lako ostvarive kao kod digitalne fotografije- nakon pritiskanja okidača digitalnog fotoaparata procesi ne moraju uzimati dugotrajan tijek vremena, a količine mogu biti vrlo lako ostvarive. Pa i samo okidanje kod okidača digitalnog fotoaparata- ne uzima materijalnu brojnost, ako tako odlučimo. Nove tehnologije mame svakoga tko ih, kao činjenicu razvoja tehnologija, susretne.  Kao fotografkinja, prigrlila sam i nove tehnologije, donoseći odluke koliko i kako ih želim koristiti u svojem radu i stvaranju. Fotografija u kriŽnim situacijama- križanje klasične i digitalne fotografije uvijek je novi izazov i otvara nove mogućnosti izražavanja i stvaranja. </vt:lpstr>
      <vt:lpstr>PowerPoint prezentacija</vt:lpstr>
      <vt:lpstr>Fotogram je fotografska slika izrađena bez fotoaparata postavljanjem predmeta, u mraku ili pod laboratorijskim osvjetljenjem, izravno na površinu materijala osjetljivog na svjetlost-poput fotografskog papira, a zatim izlaganjem svjetlosti. Nakon toga, procesom razvijanja i fiksiranja s fotografskim kemikalijama, dobivamo vidljivu i učvršćenu/fiksiranu sliku koja više nije osjetljiva na utjecaj svjetlosti.  Uobičajeni rezultat je negativna slika u sjeni koja pokazuje varijacije u tonu koje ovise o prozirnosti korištenih objekata.</vt:lpstr>
      <vt:lpstr>PowerPoint prezentacija</vt:lpstr>
      <vt:lpstr>PowerPoint prezentacija</vt:lpstr>
      <vt:lpstr>Digitalizirani fotogrami</vt:lpstr>
      <vt:lpstr>U prilogu ove prezentacije, nalaze se digitalizirani fotogrami u jpg formatu. Pozivamo vas da digitalizirani fotogram preuzmete na svoje računalo te na njemu digitalno intervenirate na način na koji god želite. Također, motiv sa digitaliziranog fotograma možete isprintati ili precrtati te na njemu intervenirati likovnom tehnikom po izboru, a zatim uradak fotografirati. Za koju god tehniku izražavanja se odlučite, svoj uradak pošaljite kao odgovor u digitalne prostore Muzeja grada Pakraca ( odgovor na fb post, e-mail Muzeja grada Pakraca )</vt:lpstr>
      <vt:lpstr>Boris Vidiček, učenik                                                        Željko Sović, mag.ing.arch.</vt:lpstr>
      <vt:lpstr>Muzeji u kriZnim sitacijama. Fotografija u kriŽnim sitacijama. Publika u krUŽnim situacijama.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Muzeji u kriznim              situacijama</dc:title>
  <dc:creator>Marijana Kapetanović</dc:creator>
  <cp:lastModifiedBy>Marijana Kapetanović</cp:lastModifiedBy>
  <cp:revision>12</cp:revision>
  <dcterms:created xsi:type="dcterms:W3CDTF">2021-01-27T13:40:42Z</dcterms:created>
  <dcterms:modified xsi:type="dcterms:W3CDTF">2021-01-29T10:48:39Z</dcterms:modified>
</cp:coreProperties>
</file>